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1"/>
  </p:notesMasterIdLst>
  <p:sldIdLst>
    <p:sldId id="335" r:id="rId2"/>
    <p:sldId id="351" r:id="rId3"/>
    <p:sldId id="336" r:id="rId4"/>
    <p:sldId id="337" r:id="rId5"/>
    <p:sldId id="338" r:id="rId6"/>
    <p:sldId id="339" r:id="rId7"/>
    <p:sldId id="340" r:id="rId8"/>
    <p:sldId id="341" r:id="rId9"/>
    <p:sldId id="342" r:id="rId10"/>
    <p:sldId id="343" r:id="rId11"/>
    <p:sldId id="347" r:id="rId12"/>
    <p:sldId id="348" r:id="rId13"/>
    <p:sldId id="349" r:id="rId14"/>
    <p:sldId id="344" r:id="rId15"/>
    <p:sldId id="350" r:id="rId16"/>
    <p:sldId id="346" r:id="rId17"/>
    <p:sldId id="261" r:id="rId18"/>
    <p:sldId id="262" r:id="rId19"/>
    <p:sldId id="281" r:id="rId20"/>
    <p:sldId id="272" r:id="rId21"/>
    <p:sldId id="345" r:id="rId22"/>
    <p:sldId id="330" r:id="rId23"/>
    <p:sldId id="318" r:id="rId24"/>
    <p:sldId id="263" r:id="rId25"/>
    <p:sldId id="333" r:id="rId26"/>
    <p:sldId id="265" r:id="rId27"/>
    <p:sldId id="300" r:id="rId28"/>
    <p:sldId id="264" r:id="rId29"/>
    <p:sldId id="295" r:id="rId30"/>
    <p:sldId id="319" r:id="rId31"/>
    <p:sldId id="320" r:id="rId32"/>
    <p:sldId id="270" r:id="rId33"/>
    <p:sldId id="271" r:id="rId34"/>
    <p:sldId id="321" r:id="rId35"/>
    <p:sldId id="267" r:id="rId36"/>
    <p:sldId id="274" r:id="rId37"/>
    <p:sldId id="276" r:id="rId38"/>
    <p:sldId id="327" r:id="rId39"/>
    <p:sldId id="328" r:id="rId40"/>
    <p:sldId id="331" r:id="rId41"/>
    <p:sldId id="332" r:id="rId42"/>
    <p:sldId id="275" r:id="rId43"/>
    <p:sldId id="323" r:id="rId44"/>
    <p:sldId id="324" r:id="rId45"/>
    <p:sldId id="325" r:id="rId46"/>
    <p:sldId id="326" r:id="rId47"/>
    <p:sldId id="277" r:id="rId48"/>
    <p:sldId id="282" r:id="rId49"/>
    <p:sldId id="301" r:id="rId50"/>
    <p:sldId id="302" r:id="rId51"/>
    <p:sldId id="303" r:id="rId52"/>
    <p:sldId id="306" r:id="rId53"/>
    <p:sldId id="304" r:id="rId54"/>
    <p:sldId id="305" r:id="rId55"/>
    <p:sldId id="307" r:id="rId56"/>
    <p:sldId id="309" r:id="rId57"/>
    <p:sldId id="308" r:id="rId58"/>
    <p:sldId id="352" r:id="rId59"/>
    <p:sldId id="314" r:id="rId60"/>
    <p:sldId id="315" r:id="rId61"/>
    <p:sldId id="316" r:id="rId62"/>
    <p:sldId id="317" r:id="rId63"/>
    <p:sldId id="278" r:id="rId64"/>
    <p:sldId id="310" r:id="rId65"/>
    <p:sldId id="311" r:id="rId66"/>
    <p:sldId id="312" r:id="rId67"/>
    <p:sldId id="322" r:id="rId68"/>
    <p:sldId id="329" r:id="rId69"/>
    <p:sldId id="334" r:id="rId70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8" autoAdjust="0"/>
    <p:restoredTop sz="94652" autoAdjust="0"/>
  </p:normalViewPr>
  <p:slideViewPr>
    <p:cSldViewPr>
      <p:cViewPr varScale="1">
        <p:scale>
          <a:sx n="70" d="100"/>
          <a:sy n="70" d="100"/>
        </p:scale>
        <p:origin x="-76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0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4B93D-4F09-4672-AADC-763B779BF754}" type="datetimeFigureOut">
              <a:rPr lang="es-AR" smtClean="0"/>
              <a:t>8/7/2023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529E4-59B9-4FAC-A4EF-C281950BF4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53799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529E4-59B9-4FAC-A4EF-C281950BF447}" type="slidenum">
              <a:rPr lang="es-AR" smtClean="0"/>
              <a:t>30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7180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529E4-59B9-4FAC-A4EF-C281950BF447}" type="slidenum">
              <a:rPr lang="es-AR" smtClean="0"/>
              <a:t>32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3551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7D63-4CC5-413E-97DC-A43966EF23B5}" type="datetimeFigureOut">
              <a:rPr lang="es-AR" smtClean="0"/>
              <a:t>8/7/2023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EDCF-DDA4-4A6F-BDBA-4F3411DD1361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7D63-4CC5-413E-97DC-A43966EF23B5}" type="datetimeFigureOut">
              <a:rPr lang="es-AR" smtClean="0"/>
              <a:t>8/7/2023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EDCF-DDA4-4A6F-BDBA-4F3411DD1361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7D63-4CC5-413E-97DC-A43966EF23B5}" type="datetimeFigureOut">
              <a:rPr lang="es-AR" smtClean="0"/>
              <a:t>8/7/2023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EDCF-DDA4-4A6F-BDBA-4F3411DD1361}" type="slidenum">
              <a:rPr lang="es-AR" smtClean="0"/>
              <a:t>‹Nº›</a:t>
            </a:fld>
            <a:endParaRPr lang="es-A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7D63-4CC5-413E-97DC-A43966EF23B5}" type="datetimeFigureOut">
              <a:rPr lang="es-AR" smtClean="0"/>
              <a:t>8/7/2023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EDCF-DDA4-4A6F-BDBA-4F3411DD1361}" type="slidenum">
              <a:rPr lang="es-AR" smtClean="0"/>
              <a:t>‹Nº›</a:t>
            </a:fld>
            <a:endParaRPr lang="es-A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7D63-4CC5-413E-97DC-A43966EF23B5}" type="datetimeFigureOut">
              <a:rPr lang="es-AR" smtClean="0"/>
              <a:t>8/7/2023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EDCF-DDA4-4A6F-BDBA-4F3411DD1361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7D63-4CC5-413E-97DC-A43966EF23B5}" type="datetimeFigureOut">
              <a:rPr lang="es-AR" smtClean="0"/>
              <a:t>8/7/2023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EDCF-DDA4-4A6F-BDBA-4F3411DD1361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7D63-4CC5-413E-97DC-A43966EF23B5}" type="datetimeFigureOut">
              <a:rPr lang="es-AR" smtClean="0"/>
              <a:t>8/7/2023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EDCF-DDA4-4A6F-BDBA-4F3411DD1361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7D63-4CC5-413E-97DC-A43966EF23B5}" type="datetimeFigureOut">
              <a:rPr lang="es-AR" smtClean="0"/>
              <a:t>8/7/2023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EDCF-DDA4-4A6F-BDBA-4F3411DD1361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7D63-4CC5-413E-97DC-A43966EF23B5}" type="datetimeFigureOut">
              <a:rPr lang="es-AR" smtClean="0"/>
              <a:t>8/7/2023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EDCF-DDA4-4A6F-BDBA-4F3411DD1361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7D63-4CC5-413E-97DC-A43966EF23B5}" type="datetimeFigureOut">
              <a:rPr lang="es-AR" smtClean="0"/>
              <a:t>8/7/2023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EDCF-DDA4-4A6F-BDBA-4F3411DD1361}" type="slidenum">
              <a:rPr lang="es-AR" smtClean="0"/>
              <a:t>‹Nº›</a:t>
            </a:fld>
            <a:endParaRPr lang="es-A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7D63-4CC5-413E-97DC-A43966EF23B5}" type="datetimeFigureOut">
              <a:rPr lang="es-AR" smtClean="0"/>
              <a:t>8/7/2023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EDCF-DDA4-4A6F-BDBA-4F3411DD1361}" type="slidenum">
              <a:rPr lang="es-AR" smtClean="0"/>
              <a:t>‹Nº›</a:t>
            </a:fld>
            <a:endParaRPr lang="es-A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3287D63-4CC5-413E-97DC-A43966EF23B5}" type="datetimeFigureOut">
              <a:rPr lang="es-AR" smtClean="0"/>
              <a:t>8/7/2023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B8CEDCF-DDA4-4A6F-BDBA-4F3411DD1361}" type="slidenum">
              <a:rPr lang="es-AR" smtClean="0"/>
              <a:t>‹Nº›</a:t>
            </a:fld>
            <a:endParaRPr lang="es-A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f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4.jf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9208" y="18864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SEMINARIO JUZGAMENTO Y POSES FINDA 2023</a:t>
            </a:r>
            <a:endParaRPr lang="es-AR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2" t="3581" r="28887" b="27162"/>
          <a:stretch/>
        </p:blipFill>
        <p:spPr>
          <a:xfrm>
            <a:off x="3309261" y="4160440"/>
            <a:ext cx="2686424" cy="2691218"/>
          </a:xfrm>
          <a:prstGeom prst="rect">
            <a:avLst/>
          </a:prstGeom>
        </p:spPr>
      </p:pic>
      <p:sp>
        <p:nvSpPr>
          <p:cNvPr id="4" name="3 Elipse"/>
          <p:cNvSpPr/>
          <p:nvPr/>
        </p:nvSpPr>
        <p:spPr>
          <a:xfrm>
            <a:off x="3275856" y="1606257"/>
            <a:ext cx="2736304" cy="27363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4800" b="1" i="1" dirty="0" smtClean="0">
                <a:latin typeface="Algerian" pitchFamily="82" charset="0"/>
              </a:rPr>
              <a:t>FiNDA</a:t>
            </a:r>
            <a:endParaRPr lang="es-AR" sz="4800" b="1" i="1" dirty="0">
              <a:latin typeface="Algerian" pitchFamily="82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1" t="6965" r="6294"/>
          <a:stretch/>
        </p:blipFill>
        <p:spPr>
          <a:xfrm>
            <a:off x="723331" y="1606257"/>
            <a:ext cx="1501254" cy="273630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7" t="4927" r="31642" b="2127"/>
          <a:stretch/>
        </p:blipFill>
        <p:spPr>
          <a:xfrm>
            <a:off x="6844802" y="1606257"/>
            <a:ext cx="1582441" cy="2736304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9" t="5139" r="12089" b="2116"/>
          <a:stretch/>
        </p:blipFill>
        <p:spPr>
          <a:xfrm>
            <a:off x="1809127" y="3789040"/>
            <a:ext cx="1466729" cy="268683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8" t="37850" r="40299" b="4367"/>
          <a:stretch/>
        </p:blipFill>
        <p:spPr>
          <a:xfrm>
            <a:off x="6012160" y="3739575"/>
            <a:ext cx="1230276" cy="2736304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39841" y="1249061"/>
            <a:ext cx="7408333" cy="3450696"/>
          </a:xfrm>
        </p:spPr>
        <p:txBody>
          <a:bodyPr/>
          <a:lstStyle/>
          <a:p>
            <a:pPr algn="ctr"/>
            <a:r>
              <a:rPr lang="es-A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FISICOCULTURISMO Y FITNESS NATURAL Y DEPORTES AFINES</a:t>
            </a:r>
            <a:endParaRPr lang="es-A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225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872067" y="332656"/>
            <a:ext cx="7300333" cy="6336704"/>
          </a:xfrm>
        </p:spPr>
        <p:txBody>
          <a:bodyPr>
            <a:normAutofit/>
          </a:bodyPr>
          <a:lstStyle/>
          <a:p>
            <a:endParaRPr lang="es-ES" dirty="0"/>
          </a:p>
          <a:p>
            <a:r>
              <a:rPr lang="es-ES" b="1" dirty="0"/>
              <a:t>El atleta debe ser capaz de posar adecuadamente para poder mostrar a los jueces aquellas partes del cuerpo que son requeridas. Debe mostrarse seguro, con actitud ganadora y saber hacer correctamente una transición de una pose a otra.  Las rondas de comparación son tremendamente duras para el atleta, si un atleta no está lo suficientemente entrenado en el </a:t>
            </a:r>
            <a:r>
              <a:rPr lang="es-ES" b="1" dirty="0" err="1"/>
              <a:t>posing</a:t>
            </a:r>
            <a:r>
              <a:rPr lang="es-ES" b="1" dirty="0"/>
              <a:t> va a aparecer el agotamiento y esto también va a perjudicar en su puntuación.</a:t>
            </a:r>
          </a:p>
          <a:p>
            <a:endParaRPr lang="es-ES" b="1" dirty="0"/>
          </a:p>
          <a:p>
            <a:r>
              <a:rPr lang="es-ES" b="1" dirty="0"/>
              <a:t>La condición ser un aspecto que a menudo puede descuidarse, pero puntúa exactamente por igual que los otros dos apartados, por lo que hay que darle la misma preferencia.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1840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/>
              <a:t>¿Qué sucede en caso de empate entre dos o más atletas? Como dice el reglamento, en caso que la puntuación final sea la misma, se premiará a aquella o aquellos atletas que tengan un mejor aspecto físico global y mejor simetría. Es decir, el más estético en líneas generales</a:t>
            </a:r>
            <a:r>
              <a:rPr lang="es-ES" b="1" dirty="0" smtClean="0"/>
              <a:t>.</a:t>
            </a:r>
          </a:p>
          <a:p>
            <a:r>
              <a:rPr lang="es-ES" b="1" dirty="0" smtClean="0"/>
              <a:t>El que mejor represente la categoría!!!</a:t>
            </a:r>
            <a:endParaRPr lang="es-AR" b="1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Si hay empate??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0173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22887"/>
          <a:stretch/>
        </p:blipFill>
        <p:spPr>
          <a:xfrm>
            <a:off x="323528" y="1640735"/>
            <a:ext cx="4104456" cy="4039703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7" b="22587"/>
          <a:stretch/>
        </p:blipFill>
        <p:spPr>
          <a:xfrm>
            <a:off x="4610210" y="1631026"/>
            <a:ext cx="4066246" cy="40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0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Ejemplo de PLANILLA DE JUECES</a:t>
            </a:r>
            <a:endParaRPr lang="es-A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41"/>
          <a:stretch/>
        </p:blipFill>
        <p:spPr bwMode="auto">
          <a:xfrm>
            <a:off x="395535" y="2564904"/>
            <a:ext cx="9092131" cy="320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07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67544" y="1556792"/>
            <a:ext cx="8064896" cy="5040560"/>
          </a:xfrm>
        </p:spPr>
        <p:txBody>
          <a:bodyPr>
            <a:normAutofit/>
          </a:bodyPr>
          <a:lstStyle/>
          <a:p>
            <a:r>
              <a:rPr lang="es-AR" b="1" dirty="0" smtClean="0"/>
              <a:t>La/el estadista debe chequear las tarjetas de los jueces, corroborar que sean correctas y pasar a planillas de atletas las puntuaciones. </a:t>
            </a:r>
          </a:p>
          <a:p>
            <a:r>
              <a:rPr lang="es-AR" b="1" dirty="0" smtClean="0"/>
              <a:t>Una vez pasadas las puntuaciones, se acciona por eliminar los mejores y peores puntuaciones de los atletas para evitar favoritismo o perjuicio.</a:t>
            </a:r>
          </a:p>
          <a:p>
            <a:r>
              <a:rPr lang="es-AR" b="1" dirty="0" smtClean="0"/>
              <a:t>De los 3 puntajes restantes, se suman y determinan el valor final de la presentación del atletas.</a:t>
            </a:r>
          </a:p>
          <a:p>
            <a:r>
              <a:rPr lang="es-AR" b="1" dirty="0" smtClean="0"/>
              <a:t>De este puntaje final, se determinan los puestos, quedando 1ro quien obtenga el menor puntaje (mas 1ros puestos), y sucesivamente el resto.</a:t>
            </a:r>
            <a:endParaRPr lang="es-AR" b="1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ESTADISTICAS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5607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Ejemplo de planilla estadística</a:t>
            </a:r>
            <a:endParaRPr lang="es-AR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871342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37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84784"/>
            <a:ext cx="5112568" cy="5208430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Tabla de estadísticas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3355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500290"/>
            <a:ext cx="3960440" cy="545379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AR" sz="2400" dirty="0" smtClean="0"/>
          </a:p>
          <a:p>
            <a:r>
              <a:rPr lang="es-AR" sz="2400" b="1" dirty="0" smtClean="0"/>
              <a:t>_bikini fitness</a:t>
            </a:r>
          </a:p>
          <a:p>
            <a:r>
              <a:rPr lang="es-AR" sz="2400" b="1" dirty="0" smtClean="0"/>
              <a:t>_fitness </a:t>
            </a:r>
            <a:r>
              <a:rPr lang="es-AR" b="1" dirty="0" smtClean="0"/>
              <a:t>athletic femenino</a:t>
            </a:r>
            <a:endParaRPr lang="es-AR" sz="2400" b="1" dirty="0" smtClean="0"/>
          </a:p>
          <a:p>
            <a:r>
              <a:rPr lang="es-AR" b="1" dirty="0" smtClean="0"/>
              <a:t>_natural wellness</a:t>
            </a:r>
            <a:endParaRPr lang="es-AR" sz="2400" b="1" dirty="0" smtClean="0"/>
          </a:p>
          <a:p>
            <a:r>
              <a:rPr lang="es-AR" sz="2400" b="1" dirty="0" smtClean="0"/>
              <a:t>_mens</a:t>
            </a:r>
            <a:r>
              <a:rPr lang="es-AR" b="1" dirty="0"/>
              <a:t> </a:t>
            </a:r>
            <a:r>
              <a:rPr lang="es-AR" b="1" dirty="0" smtClean="0"/>
              <a:t>fitness</a:t>
            </a:r>
            <a:endParaRPr lang="es-AR" sz="2400" b="1" dirty="0" smtClean="0"/>
          </a:p>
          <a:p>
            <a:r>
              <a:rPr lang="es-AR" sz="2400" b="1" dirty="0" smtClean="0"/>
              <a:t>_</a:t>
            </a:r>
            <a:r>
              <a:rPr lang="es-AR" b="1" dirty="0" smtClean="0"/>
              <a:t>fisicoculturismo (game)</a:t>
            </a:r>
            <a:endParaRPr lang="es-AR" sz="2400" b="1" dirty="0" smtClean="0"/>
          </a:p>
          <a:p>
            <a:r>
              <a:rPr lang="es-AR" sz="2400" b="1" dirty="0" smtClean="0"/>
              <a:t>_fitness </a:t>
            </a:r>
            <a:r>
              <a:rPr lang="es-AR" b="1" dirty="0" smtClean="0"/>
              <a:t>athletic masculino</a:t>
            </a:r>
            <a:endParaRPr lang="es-AR" sz="2400" b="1" dirty="0" smtClean="0"/>
          </a:p>
          <a:p>
            <a:r>
              <a:rPr lang="es-AR" sz="2400" b="1" dirty="0" smtClean="0"/>
              <a:t>_classic </a:t>
            </a:r>
          </a:p>
          <a:p>
            <a:r>
              <a:rPr lang="es-AR" sz="2400" b="1" dirty="0" smtClean="0"/>
              <a:t>_</a:t>
            </a:r>
            <a:r>
              <a:rPr lang="es-AR" sz="2400" b="1" dirty="0" err="1" smtClean="0"/>
              <a:t>fit</a:t>
            </a:r>
            <a:r>
              <a:rPr lang="es-AR" sz="2400" b="1" dirty="0" smtClean="0"/>
              <a:t> model (optativo)</a:t>
            </a:r>
          </a:p>
          <a:p>
            <a:r>
              <a:rPr lang="es-AR" b="1" dirty="0" smtClean="0"/>
              <a:t>_fitness parejas (optativo)</a:t>
            </a:r>
            <a:endParaRPr lang="es-AR" sz="2400" b="1" dirty="0" smtClean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3987" y="23205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CUALES SON LAS CATEGORIAS FINDA?</a:t>
            </a:r>
            <a:endParaRPr lang="es-AR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t="37834" r="4849" b="13954"/>
          <a:stretch/>
        </p:blipFill>
        <p:spPr>
          <a:xfrm>
            <a:off x="4860032" y="1484784"/>
            <a:ext cx="4135111" cy="161444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22376" r="1628" b="4641"/>
          <a:stretch/>
        </p:blipFill>
        <p:spPr>
          <a:xfrm>
            <a:off x="4211960" y="2906540"/>
            <a:ext cx="4135111" cy="2150438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39882" r="21882" b="8052"/>
          <a:stretch/>
        </p:blipFill>
        <p:spPr>
          <a:xfrm>
            <a:off x="4860032" y="4869160"/>
            <a:ext cx="3793555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7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0"/>
          <a:stretch/>
        </p:blipFill>
        <p:spPr>
          <a:xfrm>
            <a:off x="683568" y="2204864"/>
            <a:ext cx="7819642" cy="3972399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BIKINI FITNESS </a:t>
            </a:r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271599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311378"/>
            <a:ext cx="4104456" cy="5285974"/>
          </a:xfrm>
        </p:spPr>
        <p:txBody>
          <a:bodyPr>
            <a:normAutofit/>
          </a:bodyPr>
          <a:lstStyle/>
          <a:p>
            <a:r>
              <a:rPr lang="es-AR" b="1" dirty="0" smtClean="0"/>
              <a:t>_menor desarrollo muscular.</a:t>
            </a:r>
          </a:p>
          <a:p>
            <a:r>
              <a:rPr lang="es-AR" b="1" dirty="0" smtClean="0"/>
              <a:t>_buen tono muscular en hombros, espalda, piernas.</a:t>
            </a:r>
          </a:p>
          <a:p>
            <a:r>
              <a:rPr lang="es-AR" b="1" dirty="0" smtClean="0"/>
              <a:t>_no hipertrofia excesiva, separación, vascularidad.</a:t>
            </a:r>
          </a:p>
          <a:p>
            <a:r>
              <a:rPr lang="es-AR" b="1" dirty="0" smtClean="0"/>
              <a:t>_se divide por talla, y/o edad.</a:t>
            </a:r>
          </a:p>
          <a:p>
            <a:r>
              <a:rPr lang="es-AR" b="1" dirty="0" smtClean="0"/>
              <a:t>_bikini de 2 piezas, tapando 1/3 del glúteo. Zapatos de 12cm taco, sin plataforma</a:t>
            </a:r>
          </a:p>
          <a:p>
            <a:r>
              <a:rPr lang="es-AR" b="1" dirty="0" smtClean="0"/>
              <a:t>_se muestran 4 giros</a:t>
            </a:r>
            <a:endParaRPr lang="es-AR" b="1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reglamento</a:t>
            </a:r>
            <a:endParaRPr lang="es-AR" sz="40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r="25692"/>
          <a:stretch/>
        </p:blipFill>
        <p:spPr>
          <a:xfrm>
            <a:off x="5220072" y="1311378"/>
            <a:ext cx="3382731" cy="517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5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872067" y="2675467"/>
            <a:ext cx="4059973" cy="3450696"/>
          </a:xfrm>
        </p:spPr>
        <p:txBody>
          <a:bodyPr>
            <a:normAutofit lnSpcReduction="10000"/>
          </a:bodyPr>
          <a:lstStyle/>
          <a:p>
            <a:r>
              <a:rPr lang="es-AR" dirty="0" smtClean="0"/>
              <a:t>Reconocer el Rol del juez</a:t>
            </a:r>
          </a:p>
          <a:p>
            <a:r>
              <a:rPr lang="es-AR" dirty="0"/>
              <a:t>q</a:t>
            </a:r>
            <a:r>
              <a:rPr lang="es-AR" dirty="0" smtClean="0"/>
              <a:t>ue juzgar?</a:t>
            </a:r>
          </a:p>
          <a:p>
            <a:r>
              <a:rPr lang="es-AR" dirty="0" smtClean="0"/>
              <a:t>Simetría</a:t>
            </a:r>
          </a:p>
          <a:p>
            <a:r>
              <a:rPr lang="es-AR" dirty="0" smtClean="0"/>
              <a:t>Muscularidad</a:t>
            </a:r>
          </a:p>
          <a:p>
            <a:r>
              <a:rPr lang="es-AR" dirty="0" smtClean="0"/>
              <a:t>Condición</a:t>
            </a:r>
          </a:p>
          <a:p>
            <a:r>
              <a:rPr lang="es-AR" dirty="0" smtClean="0"/>
              <a:t>Parámetros de juzgamiento</a:t>
            </a:r>
          </a:p>
          <a:p>
            <a:r>
              <a:rPr lang="es-AR" dirty="0" smtClean="0"/>
              <a:t>Como se puntúa?</a:t>
            </a:r>
          </a:p>
          <a:p>
            <a:r>
              <a:rPr lang="es-AR" dirty="0" smtClean="0"/>
              <a:t>estadística</a:t>
            </a:r>
            <a:endParaRPr lang="es-AR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1ra parte: teoría de juzgamiento</a:t>
            </a:r>
            <a:endParaRPr lang="es-AR" dirty="0"/>
          </a:p>
        </p:txBody>
      </p:sp>
      <p:pic>
        <p:nvPicPr>
          <p:cNvPr id="3074" name="Picture 2" descr="C:\Users\fran1\AppData\Local\Microsoft\Windows\INetCache\IE\J9IAUQB2\objetivo_de_otro_lado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389" y="2564904"/>
            <a:ext cx="235719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57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0" y="1100138"/>
            <a:ext cx="7819642" cy="5211058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WELLNESS</a:t>
            </a:r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197880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872067" y="1916832"/>
            <a:ext cx="4420013" cy="4536504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_</a:t>
            </a:r>
            <a:r>
              <a:rPr lang="es-ES" b="1" dirty="0" smtClean="0"/>
              <a:t>mayor </a:t>
            </a:r>
            <a:r>
              <a:rPr lang="es-ES" b="1" dirty="0"/>
              <a:t>desarrollo muscular.</a:t>
            </a:r>
          </a:p>
          <a:p>
            <a:r>
              <a:rPr lang="es-ES" b="1" dirty="0"/>
              <a:t>_buen tono muscular en hombros, espalda, </a:t>
            </a:r>
            <a:r>
              <a:rPr lang="es-ES" b="1" dirty="0" smtClean="0"/>
              <a:t>cuádriceps, glúteos.</a:t>
            </a:r>
            <a:endParaRPr lang="es-ES" b="1" dirty="0"/>
          </a:p>
          <a:p>
            <a:r>
              <a:rPr lang="es-ES" b="1" dirty="0"/>
              <a:t>_no hipertrofia </a:t>
            </a:r>
            <a:r>
              <a:rPr lang="es-ES" b="1" dirty="0" smtClean="0"/>
              <a:t>excesiva, pero si notable, separación leve, vascularidad nula.</a:t>
            </a:r>
            <a:endParaRPr lang="es-ES" b="1" dirty="0"/>
          </a:p>
          <a:p>
            <a:r>
              <a:rPr lang="es-ES" b="1" dirty="0"/>
              <a:t>_se divide por </a:t>
            </a:r>
            <a:r>
              <a:rPr lang="es-ES" b="1" dirty="0" smtClean="0"/>
              <a:t>talla.</a:t>
            </a:r>
            <a:endParaRPr lang="es-ES" b="1" dirty="0"/>
          </a:p>
          <a:p>
            <a:r>
              <a:rPr lang="es-ES" b="1" dirty="0"/>
              <a:t>_bikini de 2 piezas, tapando 1/3 del glúteo. Zapatos de 12cm taco, sin plataforma</a:t>
            </a:r>
          </a:p>
          <a:p>
            <a:r>
              <a:rPr lang="es-ES" b="1" dirty="0"/>
              <a:t>_se muestran 4 giros</a:t>
            </a:r>
          </a:p>
          <a:p>
            <a:endParaRPr lang="es-AR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reglamento</a:t>
            </a:r>
            <a:endParaRPr lang="es-AR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3" t="31356" r="37314" b="3918"/>
          <a:stretch/>
        </p:blipFill>
        <p:spPr>
          <a:xfrm>
            <a:off x="6084168" y="2060848"/>
            <a:ext cx="2129052" cy="39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6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2013251" cy="3579812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Comparativa bikini/</a:t>
            </a:r>
            <a:r>
              <a:rPr lang="es-AR" sz="4000" dirty="0" err="1" smtClean="0"/>
              <a:t>wellness</a:t>
            </a:r>
            <a:endParaRPr lang="es-AR" sz="40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648" y="1362262"/>
            <a:ext cx="2370077" cy="362424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3" t="6263" r="23937" b="24646"/>
          <a:stretch/>
        </p:blipFill>
        <p:spPr>
          <a:xfrm>
            <a:off x="7020272" y="1373948"/>
            <a:ext cx="1821716" cy="3612557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1" t="6061" r="15522" b="33131"/>
          <a:stretch/>
        </p:blipFill>
        <p:spPr>
          <a:xfrm>
            <a:off x="2411760" y="1381379"/>
            <a:ext cx="2431364" cy="360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9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16417" r="4506" b="4805"/>
          <a:stretch/>
        </p:blipFill>
        <p:spPr>
          <a:xfrm>
            <a:off x="1105469" y="2060812"/>
            <a:ext cx="7069540" cy="4217158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Fisicoculturismo</a:t>
            </a:r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111720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340768"/>
            <a:ext cx="5832648" cy="5400600"/>
          </a:xfrm>
        </p:spPr>
        <p:txBody>
          <a:bodyPr>
            <a:noAutofit/>
          </a:bodyPr>
          <a:lstStyle/>
          <a:p>
            <a:r>
              <a:rPr lang="es-AR" sz="2600" dirty="0" smtClean="0"/>
              <a:t>_</a:t>
            </a:r>
            <a:r>
              <a:rPr lang="es-AR" b="1" dirty="0" smtClean="0"/>
              <a:t>FISICOCULTURISMO</a:t>
            </a:r>
          </a:p>
          <a:p>
            <a:r>
              <a:rPr lang="es-AR" b="1" dirty="0" smtClean="0"/>
              <a:t>8 poses reglamentarias, mas coreografía de poses de 1 min.</a:t>
            </a:r>
          </a:p>
          <a:p>
            <a:r>
              <a:rPr lang="es-AR" b="1" dirty="0" smtClean="0"/>
              <a:t>_actualmente, slip de competición.</a:t>
            </a:r>
          </a:p>
          <a:p>
            <a:r>
              <a:rPr lang="es-AR" b="1" dirty="0" smtClean="0"/>
              <a:t>_se divide por peso.</a:t>
            </a:r>
          </a:p>
          <a:p>
            <a:r>
              <a:rPr lang="es-AR" b="1" dirty="0" smtClean="0"/>
              <a:t>_CLASSIC</a:t>
            </a:r>
          </a:p>
          <a:p>
            <a:r>
              <a:rPr lang="es-AR" b="1" dirty="0" smtClean="0"/>
              <a:t>8 poses reglamentarias (todas con </a:t>
            </a:r>
            <a:r>
              <a:rPr lang="es-AR" b="1" dirty="0" err="1" smtClean="0"/>
              <a:t>vacio</a:t>
            </a:r>
            <a:r>
              <a:rPr lang="es-AR" b="1" dirty="0" smtClean="0"/>
              <a:t> abdominal), mas </a:t>
            </a:r>
            <a:r>
              <a:rPr lang="es-AR" b="1" dirty="0" err="1" smtClean="0"/>
              <a:t>Vacum</a:t>
            </a:r>
            <a:r>
              <a:rPr lang="es-AR" b="1" dirty="0" smtClean="0"/>
              <a:t> y Pose clásica, y coreografía de 1 min.</a:t>
            </a:r>
          </a:p>
          <a:p>
            <a:r>
              <a:rPr lang="es-AR" b="1" dirty="0" smtClean="0"/>
              <a:t>_short/</a:t>
            </a:r>
            <a:r>
              <a:rPr lang="es-AR" b="1" dirty="0" err="1" smtClean="0"/>
              <a:t>boxer</a:t>
            </a:r>
            <a:r>
              <a:rPr lang="es-AR" b="1" dirty="0" smtClean="0"/>
              <a:t> de competición.</a:t>
            </a:r>
          </a:p>
          <a:p>
            <a:r>
              <a:rPr lang="es-AR" b="1" dirty="0" smtClean="0"/>
              <a:t>_relación talla/peso</a:t>
            </a:r>
            <a:endParaRPr lang="es-AR" b="1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reglamento</a:t>
            </a:r>
            <a:endParaRPr lang="es-AR" sz="40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5" r="33308"/>
          <a:stretch/>
        </p:blipFill>
        <p:spPr>
          <a:xfrm>
            <a:off x="6084168" y="1196752"/>
            <a:ext cx="2685615" cy="537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9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Relación talla/peso</a:t>
            </a:r>
            <a:endParaRPr lang="es-AR" sz="40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3572285"/>
              </p:ext>
            </p:extLst>
          </p:nvPr>
        </p:nvGraphicFramePr>
        <p:xfrm>
          <a:off x="251522" y="2674938"/>
          <a:ext cx="864096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1440160"/>
                <a:gridCol w="1440160"/>
                <a:gridCol w="1440160"/>
                <a:gridCol w="1440160"/>
                <a:gridCol w="1440160"/>
              </a:tblGrid>
              <a:tr h="370840">
                <a:tc>
                  <a:txBody>
                    <a:bodyPr/>
                    <a:lstStyle/>
                    <a:p>
                      <a:r>
                        <a:rPr lang="es-AR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s-AR" baseline="0" dirty="0" smtClean="0">
                          <a:solidFill>
                            <a:schemeClr val="tx1"/>
                          </a:solidFill>
                        </a:rPr>
                        <a:t> 170</a:t>
                      </a:r>
                      <a:r>
                        <a:rPr lang="es-AR" dirty="0" smtClean="0">
                          <a:solidFill>
                            <a:schemeClr val="tx1"/>
                          </a:solidFill>
                        </a:rPr>
                        <a:t>cm +1kg</a:t>
                      </a:r>
                      <a:endParaRPr lang="es-A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>
                          <a:solidFill>
                            <a:schemeClr val="tx1"/>
                          </a:solidFill>
                        </a:rPr>
                        <a:t>H 175cm +2kg</a:t>
                      </a:r>
                      <a:endParaRPr lang="es-A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>
                          <a:solidFill>
                            <a:schemeClr val="tx1"/>
                          </a:solidFill>
                        </a:rPr>
                        <a:t>H 180cm +3kg</a:t>
                      </a:r>
                      <a:endParaRPr lang="es-A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>
                          <a:solidFill>
                            <a:schemeClr val="tx1"/>
                          </a:solidFill>
                        </a:rPr>
                        <a:t>H 185cm +4kg</a:t>
                      </a:r>
                      <a:endParaRPr lang="es-A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s-AR" baseline="0" dirty="0" smtClean="0">
                          <a:solidFill>
                            <a:schemeClr val="tx1"/>
                          </a:solidFill>
                        </a:rPr>
                        <a:t> 190cm +5kg</a:t>
                      </a:r>
                      <a:endParaRPr lang="es-A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>
                          <a:solidFill>
                            <a:schemeClr val="tx1"/>
                          </a:solidFill>
                        </a:rPr>
                        <a:t>Mas 190cm + 6kg</a:t>
                      </a:r>
                      <a:endParaRPr lang="es-A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/>
                        <a:t>165cm=66kg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170cm=72kg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175cm=78kg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180cm=84kg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185cm=90kg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190cm=95kg</a:t>
                      </a:r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/>
                        <a:t>166cm=67kg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171cm=73kg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176cm=79kg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181cm=85kg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186cm=91kg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191cm=96kg</a:t>
                      </a:r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/>
                        <a:t>167cm=68kg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172cm=74kg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177cm=80kg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182cm=86kg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187cm=92kg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192cm=97kg</a:t>
                      </a:r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/>
                        <a:t>168cm=69kg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173cm=75kg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178cm=81kg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183cm=87kg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188cm=93kg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193cm=98kg</a:t>
                      </a:r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/>
                        <a:t>169cm=70kg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174cm=76kg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179cm=82kg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184cm=88kg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189cm=94kg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194cm=99kg</a:t>
                      </a:r>
                      <a:endParaRPr lang="es-A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025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65044" y="1533736"/>
            <a:ext cx="6891332" cy="4592427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119024"/>
          </a:xfrm>
        </p:spPr>
        <p:txBody>
          <a:bodyPr>
            <a:normAutofit/>
          </a:bodyPr>
          <a:lstStyle/>
          <a:p>
            <a:r>
              <a:rPr lang="es-AR" sz="4000" dirty="0" smtClean="0"/>
              <a:t>FITNESS ATHLETIC</a:t>
            </a:r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39515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345709"/>
            <a:ext cx="4253096" cy="5424716"/>
          </a:xfrm>
        </p:spPr>
        <p:txBody>
          <a:bodyPr>
            <a:normAutofit/>
          </a:bodyPr>
          <a:lstStyle/>
          <a:p>
            <a:r>
              <a:rPr lang="es-AR" b="1" dirty="0"/>
              <a:t>_4 giros de perfiles.</a:t>
            </a:r>
          </a:p>
          <a:p>
            <a:r>
              <a:rPr lang="es-AR" b="1" dirty="0"/>
              <a:t>_coreo atlética artística de 90</a:t>
            </a:r>
            <a:r>
              <a:rPr lang="es-AR" b="1" dirty="0" smtClean="0"/>
              <a:t>¨</a:t>
            </a:r>
          </a:p>
          <a:p>
            <a:r>
              <a:rPr lang="es-AR" b="1" dirty="0" smtClean="0"/>
              <a:t>Debe mostrar figuras de FUERZA, FLEXIBILIDAD, COORDINACION. Si falta alguna de estas, resta punto.</a:t>
            </a:r>
            <a:endParaRPr lang="es-AR" b="1" dirty="0"/>
          </a:p>
          <a:p>
            <a:r>
              <a:rPr lang="es-AR" b="1" dirty="0"/>
              <a:t>_bikini 2 piezas cruzada atrás femenino</a:t>
            </a:r>
            <a:r>
              <a:rPr lang="es-AR" b="1" dirty="0" smtClean="0"/>
              <a:t>.</a:t>
            </a:r>
          </a:p>
          <a:p>
            <a:r>
              <a:rPr lang="es-AR" b="1" dirty="0" smtClean="0"/>
              <a:t>_zapatos con taco 12cm, sin plataforma.</a:t>
            </a:r>
            <a:endParaRPr lang="es-AR" b="1" dirty="0"/>
          </a:p>
          <a:p>
            <a:r>
              <a:rPr lang="es-AR" b="1" dirty="0"/>
              <a:t>_indumentaria de coreo libre</a:t>
            </a:r>
          </a:p>
          <a:p>
            <a:endParaRPr lang="es-AR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Reglamento: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24615" b="49744"/>
          <a:stretch/>
        </p:blipFill>
        <p:spPr>
          <a:xfrm>
            <a:off x="5304865" y="4437112"/>
            <a:ext cx="3715409" cy="1758462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3" t="9888" r="14615"/>
          <a:stretch/>
        </p:blipFill>
        <p:spPr>
          <a:xfrm>
            <a:off x="5420184" y="1345709"/>
            <a:ext cx="3484770" cy="309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9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44824"/>
            <a:ext cx="6423238" cy="4280486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24836"/>
            <a:ext cx="7997512" cy="1623080"/>
          </a:xfrm>
        </p:spPr>
        <p:txBody>
          <a:bodyPr/>
          <a:lstStyle/>
          <a:p>
            <a:r>
              <a:rPr lang="es-AR" sz="4000" dirty="0" smtClean="0"/>
              <a:t>FITNESS ATHLETIC</a:t>
            </a:r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51385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196752"/>
            <a:ext cx="3533016" cy="5280700"/>
          </a:xfrm>
        </p:spPr>
        <p:txBody>
          <a:bodyPr>
            <a:normAutofit/>
          </a:bodyPr>
          <a:lstStyle/>
          <a:p>
            <a:r>
              <a:rPr lang="es-AR" b="1" dirty="0" smtClean="0"/>
              <a:t>_4 giros de perfiles.</a:t>
            </a:r>
          </a:p>
          <a:p>
            <a:r>
              <a:rPr lang="es-AR" b="1" dirty="0" smtClean="0"/>
              <a:t>_coreo atlética artística de 90¨</a:t>
            </a:r>
          </a:p>
          <a:p>
            <a:r>
              <a:rPr lang="es-ES" b="1" dirty="0"/>
              <a:t>Debe </a:t>
            </a:r>
            <a:r>
              <a:rPr lang="es-ES" b="1" dirty="0" smtClean="0"/>
              <a:t>mostrar </a:t>
            </a:r>
            <a:r>
              <a:rPr lang="es-ES" b="1" dirty="0"/>
              <a:t>figuras de FUERZA, FLEXIBILIDAD, COORDINACION. Si falta alguna de estas, resta punto</a:t>
            </a:r>
            <a:r>
              <a:rPr lang="es-ES" b="1" dirty="0" smtClean="0"/>
              <a:t>.</a:t>
            </a:r>
            <a:endParaRPr lang="es-AR" b="1" dirty="0" smtClean="0"/>
          </a:p>
          <a:p>
            <a:r>
              <a:rPr lang="es-AR" b="1" dirty="0" smtClean="0"/>
              <a:t>_short </a:t>
            </a:r>
            <a:r>
              <a:rPr lang="es-AR" b="1" dirty="0" err="1" smtClean="0"/>
              <a:t>boxer</a:t>
            </a:r>
            <a:r>
              <a:rPr lang="es-AR" b="1" dirty="0" smtClean="0"/>
              <a:t> masculino</a:t>
            </a:r>
          </a:p>
          <a:p>
            <a:r>
              <a:rPr lang="es-AR" b="1" dirty="0" smtClean="0"/>
              <a:t>_indumentaria de coreo libre</a:t>
            </a:r>
            <a:endParaRPr lang="es-AR" b="1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Reglamento: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736" y="1772816"/>
            <a:ext cx="488079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5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251520" y="1988840"/>
            <a:ext cx="5472608" cy="3993307"/>
          </a:xfrm>
        </p:spPr>
        <p:txBody>
          <a:bodyPr>
            <a:normAutofit lnSpcReduction="10000"/>
          </a:bodyPr>
          <a:lstStyle/>
          <a:p>
            <a:r>
              <a:rPr lang="es-AR" dirty="0" smtClean="0"/>
              <a:t>Ser objetivo, neutral y concreto con lo que el reglamento pide en cada categoría.</a:t>
            </a:r>
          </a:p>
          <a:p>
            <a:r>
              <a:rPr lang="es-AR" dirty="0" smtClean="0"/>
              <a:t>Ser capaz de aislarse del contexto y circunstancia para juzgar la condición y presentación del atleta de manera precisa basando su perspectiva en los parámetros reglamentarios.</a:t>
            </a:r>
          </a:p>
          <a:p>
            <a:r>
              <a:rPr lang="es-AR" dirty="0" smtClean="0"/>
              <a:t>Reconocer en los atletas tanto la condición física, como la deportiva y actitudinal.</a:t>
            </a:r>
            <a:endParaRPr lang="es-AR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Rol del juez</a:t>
            </a:r>
            <a:endParaRPr lang="es-AR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8" t="28430" r="37014" b="17786"/>
          <a:stretch/>
        </p:blipFill>
        <p:spPr>
          <a:xfrm>
            <a:off x="5932052" y="2348880"/>
            <a:ext cx="2944709" cy="305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6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87624" y="1772816"/>
            <a:ext cx="6784077" cy="4519891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err="1" smtClean="0"/>
              <a:t>Mens</a:t>
            </a:r>
            <a:r>
              <a:rPr lang="es-AR" sz="4000" dirty="0" smtClean="0"/>
              <a:t> fitness</a:t>
            </a:r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30045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268760"/>
            <a:ext cx="4757152" cy="5757372"/>
          </a:xfrm>
        </p:spPr>
        <p:txBody>
          <a:bodyPr>
            <a:normAutofit/>
          </a:bodyPr>
          <a:lstStyle/>
          <a:p>
            <a:r>
              <a:rPr lang="es-AR" b="1" dirty="0" smtClean="0"/>
              <a:t>_4 giros, perfiles.</a:t>
            </a:r>
          </a:p>
          <a:p>
            <a:r>
              <a:rPr lang="es-AR" b="1" dirty="0" smtClean="0"/>
              <a:t>_físico playero.</a:t>
            </a:r>
          </a:p>
          <a:p>
            <a:r>
              <a:rPr lang="es-AR" b="1" dirty="0" smtClean="0"/>
              <a:t>_atlético, musculado sin excesiva hipertrofia.</a:t>
            </a:r>
          </a:p>
          <a:p>
            <a:r>
              <a:rPr lang="es-AR" b="1" dirty="0" smtClean="0"/>
              <a:t>_buenos hombros, buena espalda, buena cintura.</a:t>
            </a:r>
          </a:p>
          <a:p>
            <a:r>
              <a:rPr lang="es-AR" b="1" dirty="0" smtClean="0"/>
              <a:t>_bermuda sin letras, nombres o países.</a:t>
            </a:r>
          </a:p>
          <a:p>
            <a:r>
              <a:rPr lang="es-AR" b="1" dirty="0" smtClean="0"/>
              <a:t>_hasta la rodilla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reglamento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9" r="12308"/>
          <a:stretch/>
        </p:blipFill>
        <p:spPr>
          <a:xfrm>
            <a:off x="5940152" y="1268760"/>
            <a:ext cx="2833327" cy="540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9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099155"/>
            <a:ext cx="4325104" cy="55687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AR" sz="2800" dirty="0" smtClean="0"/>
          </a:p>
          <a:p>
            <a:r>
              <a:rPr lang="es-AR" sz="2800" dirty="0" smtClean="0"/>
              <a:t>_</a:t>
            </a:r>
            <a:r>
              <a:rPr lang="es-AR" b="1" dirty="0" err="1" smtClean="0"/>
              <a:t>fit</a:t>
            </a:r>
            <a:r>
              <a:rPr lang="es-AR" b="1" dirty="0" smtClean="0"/>
              <a:t> </a:t>
            </a:r>
            <a:r>
              <a:rPr lang="es-AR" b="1" dirty="0" err="1" smtClean="0"/>
              <a:t>model</a:t>
            </a:r>
            <a:r>
              <a:rPr lang="es-AR" b="1" dirty="0" smtClean="0"/>
              <a:t> F y M</a:t>
            </a:r>
          </a:p>
          <a:p>
            <a:r>
              <a:rPr lang="es-AR" b="1" dirty="0" smtClean="0"/>
              <a:t>_fitness pareja</a:t>
            </a:r>
          </a:p>
          <a:p>
            <a:r>
              <a:rPr lang="es-AR" b="1" dirty="0" smtClean="0"/>
              <a:t>_fitness </a:t>
            </a:r>
            <a:r>
              <a:rPr lang="es-AR" b="1" dirty="0" err="1" smtClean="0"/>
              <a:t>artistico</a:t>
            </a:r>
            <a:r>
              <a:rPr lang="es-AR" b="1" dirty="0" smtClean="0"/>
              <a:t> infantil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INVITADAS: PUEDEN ESTAR O NO</a:t>
            </a:r>
            <a:endParaRPr lang="es-AR" sz="40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t="40731" r="5846"/>
          <a:stretch/>
        </p:blipFill>
        <p:spPr>
          <a:xfrm>
            <a:off x="4860032" y="1340768"/>
            <a:ext cx="3821405" cy="170622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11" y="3414084"/>
            <a:ext cx="3802794" cy="253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5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t="39217" r="5163"/>
          <a:stretch/>
        </p:blipFill>
        <p:spPr>
          <a:xfrm>
            <a:off x="539552" y="1495936"/>
            <a:ext cx="4420466" cy="2005072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FITMODEL MASC. Y FEM.</a:t>
            </a:r>
            <a:endParaRPr lang="es-AR" sz="40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" t="33667" r="3231" b="9773"/>
          <a:stretch/>
        </p:blipFill>
        <p:spPr>
          <a:xfrm>
            <a:off x="539552" y="3861047"/>
            <a:ext cx="4392488" cy="181477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84784"/>
            <a:ext cx="3024336" cy="201622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598" y="3861047"/>
            <a:ext cx="3157315" cy="177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05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0808"/>
            <a:ext cx="7243099" cy="4825716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Fitness pareja</a:t>
            </a:r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183636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871" y="2674938"/>
            <a:ext cx="5334196" cy="3451225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FITNESS ARTISTICO INFANTIL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6927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5"/>
          <a:stretch/>
        </p:blipFill>
        <p:spPr>
          <a:xfrm>
            <a:off x="611560" y="1772816"/>
            <a:ext cx="7855402" cy="4574835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2da parte: POSES REGLAMENTARIAS</a:t>
            </a:r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419443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34502" r="5445" b="14412"/>
          <a:stretch/>
        </p:blipFill>
        <p:spPr>
          <a:xfrm>
            <a:off x="1331640" y="1484784"/>
            <a:ext cx="6560823" cy="2725230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MENS PHYSIQUE Y FITMODEL</a:t>
            </a:r>
            <a:endParaRPr lang="es-AR" sz="40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" t="37822" r="4615" b="10927"/>
          <a:stretch/>
        </p:blipFill>
        <p:spPr>
          <a:xfrm>
            <a:off x="1390910" y="4236196"/>
            <a:ext cx="6480721" cy="245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394199"/>
            <a:ext cx="3677032" cy="5496724"/>
          </a:xfrm>
        </p:spPr>
        <p:txBody>
          <a:bodyPr>
            <a:normAutofit fontScale="92500" lnSpcReduction="20000"/>
          </a:bodyPr>
          <a:lstStyle/>
          <a:p>
            <a:r>
              <a:rPr lang="es-AR" sz="3200" dirty="0" smtClean="0"/>
              <a:t>_de perfil, cadera perpendicular a los jueces.</a:t>
            </a:r>
          </a:p>
          <a:p>
            <a:r>
              <a:rPr lang="es-AR" sz="3200" dirty="0" smtClean="0"/>
              <a:t>_pierna izq. Adelante, extendida, der. </a:t>
            </a:r>
            <a:r>
              <a:rPr lang="es-AR" sz="3200" dirty="0" err="1" smtClean="0"/>
              <a:t>Semiflexionada</a:t>
            </a:r>
            <a:r>
              <a:rPr lang="es-AR" sz="3200" dirty="0" smtClean="0"/>
              <a:t> atrás.</a:t>
            </a:r>
          </a:p>
          <a:p>
            <a:r>
              <a:rPr lang="es-AR" sz="3200" dirty="0" smtClean="0"/>
              <a:t>_mano izq. A la cadera (4 dedos), der. Extendido relajado.</a:t>
            </a:r>
          </a:p>
          <a:p>
            <a:r>
              <a:rPr lang="es-AR" sz="3200" dirty="0" smtClean="0"/>
              <a:t>_torso en rotación.</a:t>
            </a:r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¼ de </a:t>
            </a:r>
            <a:r>
              <a:rPr lang="es-AR" sz="4000" dirty="0"/>
              <a:t>g</a:t>
            </a:r>
            <a:r>
              <a:rPr lang="es-AR" sz="4000" dirty="0" smtClean="0"/>
              <a:t>iro derecho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031" y="1469350"/>
            <a:ext cx="3528392" cy="51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6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268760"/>
            <a:ext cx="4397112" cy="5424716"/>
          </a:xfrm>
        </p:spPr>
        <p:txBody>
          <a:bodyPr>
            <a:normAutofit/>
          </a:bodyPr>
          <a:lstStyle/>
          <a:p>
            <a:r>
              <a:rPr lang="es-AR" sz="3200" dirty="0" smtClean="0"/>
              <a:t>_ de espalda.</a:t>
            </a:r>
          </a:p>
          <a:p>
            <a:r>
              <a:rPr lang="es-AR" sz="3200" dirty="0" smtClean="0"/>
              <a:t>_pies asimétricos, uno levemente elevado.</a:t>
            </a:r>
          </a:p>
          <a:p>
            <a:r>
              <a:rPr lang="es-AR" sz="3200" dirty="0" smtClean="0"/>
              <a:t>_una mano en la cadera, la otra extendida y relajada.</a:t>
            </a:r>
          </a:p>
          <a:p>
            <a:r>
              <a:rPr lang="es-AR" sz="3200" dirty="0" smtClean="0"/>
              <a:t>_espalda erguida, sin inclinarse hacia atrás.</a:t>
            </a:r>
          </a:p>
          <a:p>
            <a:endParaRPr lang="es-AR" sz="3200" dirty="0" smtClean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smtClean="0"/>
              <a:t>¼ de giro de espalda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404962"/>
            <a:ext cx="2972063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8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872067" y="2675467"/>
            <a:ext cx="4492021" cy="3450696"/>
          </a:xfrm>
        </p:spPr>
        <p:txBody>
          <a:bodyPr/>
          <a:lstStyle/>
          <a:p>
            <a:r>
              <a:rPr lang="es-ES" b="1" dirty="0"/>
              <a:t>Los aspectos concretos a valorar en un campeonato dentro de la categoría son los siguientes: Simetría, Muscularidad y Condición.</a:t>
            </a:r>
            <a:endParaRPr lang="es-AR" b="1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Que debo juzgar</a:t>
            </a:r>
            <a:endParaRPr lang="es-AR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636912"/>
            <a:ext cx="345974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3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315018"/>
            <a:ext cx="4181088" cy="5424716"/>
          </a:xfrm>
        </p:spPr>
        <p:txBody>
          <a:bodyPr>
            <a:normAutofit fontScale="92500"/>
          </a:bodyPr>
          <a:lstStyle/>
          <a:p>
            <a:r>
              <a:rPr lang="es-ES" sz="3200" dirty="0"/>
              <a:t>_de perfil, cadera perpendicular a los jueces.</a:t>
            </a:r>
          </a:p>
          <a:p>
            <a:r>
              <a:rPr lang="es-ES" sz="3200" dirty="0"/>
              <a:t>_pierna izq. Adelante, extendida, der. </a:t>
            </a:r>
            <a:r>
              <a:rPr lang="es-ES" sz="3200" dirty="0" err="1"/>
              <a:t>Semiflexionada</a:t>
            </a:r>
            <a:r>
              <a:rPr lang="es-ES" sz="3200" dirty="0"/>
              <a:t> atrás.</a:t>
            </a:r>
          </a:p>
          <a:p>
            <a:r>
              <a:rPr lang="es-ES" sz="3200" dirty="0"/>
              <a:t>_mano izq. A la cadera (4 dedos), der. Extendido relajado.</a:t>
            </a:r>
          </a:p>
          <a:p>
            <a:r>
              <a:rPr lang="es-ES" sz="3200" dirty="0"/>
              <a:t>_torso en rotación.</a:t>
            </a:r>
          </a:p>
          <a:p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¼ de giro izquierda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12776"/>
            <a:ext cx="3363506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518422"/>
            <a:ext cx="4464496" cy="4862905"/>
          </a:xfrm>
        </p:spPr>
        <p:txBody>
          <a:bodyPr>
            <a:noAutofit/>
          </a:bodyPr>
          <a:lstStyle/>
          <a:p>
            <a:r>
              <a:rPr lang="es-ES" sz="3200" dirty="0" smtClean="0"/>
              <a:t>_ totalmente de frente.</a:t>
            </a:r>
          </a:p>
          <a:p>
            <a:r>
              <a:rPr lang="es-ES" sz="3200" dirty="0" smtClean="0"/>
              <a:t>_pies asimétricos, uno levemente elevado.</a:t>
            </a:r>
          </a:p>
          <a:p>
            <a:r>
              <a:rPr lang="es-ES" sz="3200" dirty="0" smtClean="0"/>
              <a:t>_una mano en la cadera (4 dedos), la otra extendida y relajada.</a:t>
            </a:r>
          </a:p>
          <a:p>
            <a:r>
              <a:rPr lang="es-ES" sz="3200" dirty="0" smtClean="0"/>
              <a:t>_torso erguido, cadera de frente.</a:t>
            </a:r>
          </a:p>
          <a:p>
            <a:endParaRPr lang="es-ES" sz="3200" dirty="0"/>
          </a:p>
          <a:p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¼ de giro de frente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18423"/>
            <a:ext cx="3312368" cy="504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1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8" b="5103"/>
          <a:stretch/>
        </p:blipFill>
        <p:spPr>
          <a:xfrm>
            <a:off x="1547664" y="1444765"/>
            <a:ext cx="6153404" cy="2704315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BIKINI, WELLNESS, </a:t>
            </a:r>
            <a:r>
              <a:rPr lang="es-AR" sz="4000" dirty="0" err="1" smtClean="0"/>
              <a:t>fit</a:t>
            </a:r>
            <a:r>
              <a:rPr lang="es-AR" sz="4000" dirty="0" smtClean="0"/>
              <a:t> </a:t>
            </a:r>
            <a:r>
              <a:rPr lang="es-AR" sz="4000" dirty="0" err="1" smtClean="0"/>
              <a:t>model</a:t>
            </a:r>
            <a:endParaRPr lang="es-AR" sz="40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5" t="39168" r="2923" b="6272"/>
          <a:stretch/>
        </p:blipFill>
        <p:spPr>
          <a:xfrm>
            <a:off x="1547664" y="4149080"/>
            <a:ext cx="613188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700808"/>
            <a:ext cx="4464496" cy="4886814"/>
          </a:xfrm>
        </p:spPr>
        <p:txBody>
          <a:bodyPr>
            <a:normAutofit fontScale="92500" lnSpcReduction="20000"/>
          </a:bodyPr>
          <a:lstStyle/>
          <a:p>
            <a:r>
              <a:rPr lang="es-AR" sz="3200" dirty="0" smtClean="0"/>
              <a:t>_rotación a la derecha.</a:t>
            </a:r>
          </a:p>
          <a:p>
            <a:r>
              <a:rPr lang="es-AR" sz="3200" dirty="0" smtClean="0"/>
              <a:t>_cadera totalmente de perfil.</a:t>
            </a:r>
          </a:p>
          <a:p>
            <a:r>
              <a:rPr lang="es-AR" sz="3200" dirty="0" smtClean="0"/>
              <a:t>_pie frontal, talón elevado.</a:t>
            </a:r>
          </a:p>
          <a:p>
            <a:r>
              <a:rPr lang="es-AR" sz="3200" dirty="0" smtClean="0"/>
              <a:t>_mano der.  A la cintura, brazo izq. Extendido y relajado.</a:t>
            </a:r>
          </a:p>
          <a:p>
            <a:r>
              <a:rPr lang="es-AR" sz="3200" dirty="0" smtClean="0"/>
              <a:t>_pierna posterior extendida, frontal </a:t>
            </a:r>
            <a:r>
              <a:rPr lang="es-AR" sz="3200" dirty="0" err="1" smtClean="0"/>
              <a:t>semiflexionada</a:t>
            </a:r>
            <a:r>
              <a:rPr lang="es-AR" sz="3200" dirty="0" smtClean="0"/>
              <a:t>.</a:t>
            </a:r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¼ de giro a la derecha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226" y="1556792"/>
            <a:ext cx="275376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4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630600"/>
            <a:ext cx="4104456" cy="4750728"/>
          </a:xfrm>
        </p:spPr>
        <p:txBody>
          <a:bodyPr>
            <a:normAutofit fontScale="92500"/>
          </a:bodyPr>
          <a:lstStyle/>
          <a:p>
            <a:r>
              <a:rPr lang="es-AR" sz="3200" dirty="0" smtClean="0"/>
              <a:t>_de espalda.</a:t>
            </a:r>
          </a:p>
          <a:p>
            <a:r>
              <a:rPr lang="es-AR" sz="3200" dirty="0" smtClean="0"/>
              <a:t>_piernas asimétricas.</a:t>
            </a:r>
          </a:p>
          <a:p>
            <a:r>
              <a:rPr lang="es-AR" sz="3200" dirty="0" smtClean="0"/>
              <a:t>_una mano en la cadera, la otra extendida y relajada</a:t>
            </a:r>
          </a:p>
          <a:p>
            <a:r>
              <a:rPr lang="es-AR" sz="3200" dirty="0" smtClean="0"/>
              <a:t>_espalda descubierta.</a:t>
            </a:r>
          </a:p>
          <a:p>
            <a:r>
              <a:rPr lang="es-AR" sz="3200" dirty="0" smtClean="0"/>
              <a:t>_erguida, sin inclinarse hacia atrás.</a:t>
            </a:r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¼ de giro de espalda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30600"/>
            <a:ext cx="3240360" cy="488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484784"/>
            <a:ext cx="3816424" cy="5350244"/>
          </a:xfrm>
        </p:spPr>
        <p:txBody>
          <a:bodyPr>
            <a:normAutofit fontScale="92500" lnSpcReduction="20000"/>
          </a:bodyPr>
          <a:lstStyle/>
          <a:p>
            <a:r>
              <a:rPr lang="es-ES" sz="3200" dirty="0"/>
              <a:t>_rotación a la derecha.</a:t>
            </a:r>
          </a:p>
          <a:p>
            <a:r>
              <a:rPr lang="es-ES" sz="3200" dirty="0"/>
              <a:t>_cadera totalmente de perfil</a:t>
            </a:r>
            <a:r>
              <a:rPr lang="es-ES" sz="3200" dirty="0" smtClean="0"/>
              <a:t>.</a:t>
            </a:r>
          </a:p>
          <a:p>
            <a:r>
              <a:rPr lang="es-ES" sz="3200" dirty="0" smtClean="0"/>
              <a:t>_pie frontal, talón elevado.</a:t>
            </a:r>
            <a:endParaRPr lang="es-ES" sz="3200" dirty="0"/>
          </a:p>
          <a:p>
            <a:r>
              <a:rPr lang="es-ES" sz="3200" dirty="0"/>
              <a:t>_mano </a:t>
            </a:r>
            <a:r>
              <a:rPr lang="es-ES" sz="3200" dirty="0" smtClean="0"/>
              <a:t>izq.  </a:t>
            </a:r>
            <a:r>
              <a:rPr lang="es-ES" sz="3200" dirty="0"/>
              <a:t>A la cintura, </a:t>
            </a:r>
            <a:r>
              <a:rPr lang="es-ES" sz="3200" dirty="0" smtClean="0"/>
              <a:t>brazo der. </a:t>
            </a:r>
            <a:r>
              <a:rPr lang="es-ES" sz="3200" dirty="0"/>
              <a:t>Extendido y relajado.</a:t>
            </a:r>
          </a:p>
          <a:p>
            <a:r>
              <a:rPr lang="es-ES" sz="3200" dirty="0"/>
              <a:t>_pierna posterior extendida, frontal </a:t>
            </a:r>
            <a:r>
              <a:rPr lang="es-ES" sz="3200" dirty="0" err="1"/>
              <a:t>semiflexionada</a:t>
            </a:r>
            <a:r>
              <a:rPr lang="es-ES" sz="3200" dirty="0"/>
              <a:t>.</a:t>
            </a:r>
          </a:p>
          <a:p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¼ de giro a la izquierda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50" y="1484784"/>
            <a:ext cx="3195074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7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563849"/>
            <a:ext cx="4613136" cy="5280700"/>
          </a:xfrm>
        </p:spPr>
        <p:txBody>
          <a:bodyPr>
            <a:normAutofit/>
          </a:bodyPr>
          <a:lstStyle/>
          <a:p>
            <a:r>
              <a:rPr lang="es-ES" sz="3200" dirty="0"/>
              <a:t>_de </a:t>
            </a:r>
            <a:r>
              <a:rPr lang="es-ES" sz="3200" dirty="0" smtClean="0"/>
              <a:t>frente.</a:t>
            </a:r>
            <a:endParaRPr lang="es-ES" sz="3200" dirty="0"/>
          </a:p>
          <a:p>
            <a:r>
              <a:rPr lang="es-ES" sz="3200" dirty="0"/>
              <a:t>_piernas asimétricas.</a:t>
            </a:r>
          </a:p>
          <a:p>
            <a:r>
              <a:rPr lang="es-ES" sz="3200" dirty="0"/>
              <a:t>_una mano en la </a:t>
            </a:r>
            <a:r>
              <a:rPr lang="es-ES" sz="3200" dirty="0" smtClean="0"/>
              <a:t>cadera (3 dedos), </a:t>
            </a:r>
            <a:r>
              <a:rPr lang="es-ES" sz="3200" dirty="0"/>
              <a:t>la otra extendida y </a:t>
            </a:r>
            <a:r>
              <a:rPr lang="es-ES" sz="3200" dirty="0" smtClean="0"/>
              <a:t>relajada.</a:t>
            </a:r>
            <a:endParaRPr lang="es-ES" sz="3200" dirty="0"/>
          </a:p>
          <a:p>
            <a:r>
              <a:rPr lang="es-ES" sz="3200" dirty="0"/>
              <a:t>_espalda descubierta.</a:t>
            </a:r>
          </a:p>
          <a:p>
            <a:r>
              <a:rPr lang="es-ES" sz="3200" dirty="0"/>
              <a:t>_erguida, sin </a:t>
            </a:r>
            <a:r>
              <a:rPr lang="es-ES" sz="3200" dirty="0" smtClean="0"/>
              <a:t>inclinarse</a:t>
            </a:r>
            <a:endParaRPr lang="es-ES" sz="3200" dirty="0"/>
          </a:p>
          <a:p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¼ de giro de frente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84784"/>
            <a:ext cx="2995833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9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25309" r="21352"/>
          <a:stretch/>
        </p:blipFill>
        <p:spPr>
          <a:xfrm>
            <a:off x="1000898" y="1727696"/>
            <a:ext cx="6955478" cy="4725640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191032"/>
          </a:xfrm>
        </p:spPr>
        <p:txBody>
          <a:bodyPr>
            <a:normAutofit/>
          </a:bodyPr>
          <a:lstStyle/>
          <a:p>
            <a:r>
              <a:rPr lang="es-AR" sz="4000" dirty="0" smtClean="0"/>
              <a:t>FISICOCULTURISMO Y CLASSIC</a:t>
            </a:r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20305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268760"/>
            <a:ext cx="4824536" cy="5424716"/>
          </a:xfrm>
        </p:spPr>
        <p:txBody>
          <a:bodyPr>
            <a:normAutofit lnSpcReduction="10000"/>
          </a:bodyPr>
          <a:lstStyle/>
          <a:p>
            <a:r>
              <a:rPr lang="es-AR" sz="3600" dirty="0" smtClean="0"/>
              <a:t>ARMADO DE FRENTE (POSE DE SIMETRIA):</a:t>
            </a:r>
          </a:p>
          <a:p>
            <a:r>
              <a:rPr lang="es-AR" sz="3200" dirty="0" smtClean="0"/>
              <a:t>_de frente</a:t>
            </a:r>
          </a:p>
          <a:p>
            <a:r>
              <a:rPr lang="es-AR" sz="3200" dirty="0" smtClean="0"/>
              <a:t>_talones levemente separados.</a:t>
            </a:r>
          </a:p>
          <a:p>
            <a:r>
              <a:rPr lang="es-AR" sz="3200" dirty="0" smtClean="0"/>
              <a:t>_rodillas </a:t>
            </a:r>
            <a:r>
              <a:rPr lang="es-AR" sz="3200" dirty="0" err="1" smtClean="0"/>
              <a:t>semiflexionadas</a:t>
            </a:r>
            <a:r>
              <a:rPr lang="es-AR" sz="3200" dirty="0" smtClean="0"/>
              <a:t>.</a:t>
            </a:r>
          </a:p>
          <a:p>
            <a:r>
              <a:rPr lang="es-AR" sz="3200" dirty="0" smtClean="0"/>
              <a:t>_brazos flexionados al costado del cuerpo</a:t>
            </a:r>
          </a:p>
          <a:p>
            <a:r>
              <a:rPr lang="es-AR" sz="3200" dirty="0" smtClean="0"/>
              <a:t>_abdomen contraído.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POSES: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5" t="5539" r="4758" b="5436"/>
          <a:stretch/>
        </p:blipFill>
        <p:spPr>
          <a:xfrm>
            <a:off x="5516678" y="1268760"/>
            <a:ext cx="3093776" cy="514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7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340768"/>
            <a:ext cx="4176464" cy="5070760"/>
          </a:xfrm>
        </p:spPr>
        <p:txBody>
          <a:bodyPr>
            <a:noAutofit/>
          </a:bodyPr>
          <a:lstStyle/>
          <a:p>
            <a:r>
              <a:rPr lang="es-AR" sz="3200" dirty="0" smtClean="0"/>
              <a:t>_de frente.</a:t>
            </a:r>
          </a:p>
          <a:p>
            <a:r>
              <a:rPr lang="es-AR" sz="3200" dirty="0" smtClean="0"/>
              <a:t>_pies juntos, levemente separados.</a:t>
            </a:r>
          </a:p>
          <a:p>
            <a:r>
              <a:rPr lang="es-AR" sz="3200" dirty="0" smtClean="0"/>
              <a:t>_rodillas </a:t>
            </a:r>
            <a:r>
              <a:rPr lang="es-AR" sz="3200" dirty="0" err="1" smtClean="0"/>
              <a:t>semiflexionadas</a:t>
            </a:r>
            <a:r>
              <a:rPr lang="es-AR" sz="3200" dirty="0" smtClean="0"/>
              <a:t>.</a:t>
            </a:r>
          </a:p>
          <a:p>
            <a:r>
              <a:rPr lang="es-AR" sz="3200" dirty="0" smtClean="0"/>
              <a:t>_ambas manos en la cintura.</a:t>
            </a:r>
          </a:p>
          <a:p>
            <a:r>
              <a:rPr lang="es-AR" sz="3200" dirty="0" smtClean="0"/>
              <a:t>_llevando codos hacia adelante</a:t>
            </a:r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Expansión dorsal de frente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7" t="4719" r="14606" b="4410"/>
          <a:stretch/>
        </p:blipFill>
        <p:spPr>
          <a:xfrm>
            <a:off x="5674876" y="1484784"/>
            <a:ext cx="2735694" cy="507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9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683569" y="1700808"/>
            <a:ext cx="4392488" cy="4752528"/>
          </a:xfrm>
        </p:spPr>
        <p:txBody>
          <a:bodyPr>
            <a:normAutofit/>
          </a:bodyPr>
          <a:lstStyle/>
          <a:p>
            <a:r>
              <a:rPr lang="es-ES" b="1" dirty="0"/>
              <a:t>En este apartado los jueces valoramos dos aspectos, las proporciones del atleta y la diferencia de puesta a punto en las diferentes partes del cuerpo. Se valora positivamente la forma en X del atleta (cintura estrecha en relación a la parte superior del tronco y piernas equilibradas en respecto al resto del cuerpo).</a:t>
            </a:r>
          </a:p>
          <a:p>
            <a:endParaRPr lang="es-ES" dirty="0"/>
          </a:p>
          <a:p>
            <a:endParaRPr lang="es-ES" dirty="0"/>
          </a:p>
          <a:p>
            <a:endParaRPr lang="es-AR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 smtClean="0"/>
              <a:t>simetria</a:t>
            </a:r>
            <a:endParaRPr lang="es-AR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9" b="5074"/>
          <a:stretch/>
        </p:blipFill>
        <p:spPr>
          <a:xfrm>
            <a:off x="5299062" y="1772816"/>
            <a:ext cx="3339739" cy="454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5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700808"/>
            <a:ext cx="3605024" cy="4488612"/>
          </a:xfrm>
        </p:spPr>
        <p:txBody>
          <a:bodyPr>
            <a:normAutofit/>
          </a:bodyPr>
          <a:lstStyle/>
          <a:p>
            <a:r>
              <a:rPr lang="es-AR" sz="3200" dirty="0" smtClean="0"/>
              <a:t>_de frente.</a:t>
            </a:r>
          </a:p>
          <a:p>
            <a:r>
              <a:rPr lang="es-AR" sz="3200" dirty="0" smtClean="0"/>
              <a:t>_pies asimétricos.</a:t>
            </a:r>
          </a:p>
          <a:p>
            <a:r>
              <a:rPr lang="es-AR" sz="3200" dirty="0" smtClean="0"/>
              <a:t>_codos elevados a 90°, manos hacia adentro y a los costados de la cabeza.</a:t>
            </a:r>
          </a:p>
          <a:p>
            <a:endParaRPr lang="es-AR" sz="24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Doble bíceps de frente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1" t="5539" r="8451" b="5846"/>
          <a:stretch/>
        </p:blipFill>
        <p:spPr>
          <a:xfrm>
            <a:off x="5364088" y="1728514"/>
            <a:ext cx="2856836" cy="47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412776"/>
            <a:ext cx="4541128" cy="5114633"/>
          </a:xfrm>
        </p:spPr>
        <p:txBody>
          <a:bodyPr>
            <a:normAutofit lnSpcReduction="10000"/>
          </a:bodyPr>
          <a:lstStyle/>
          <a:p>
            <a:r>
              <a:rPr lang="es-AR" sz="3200" dirty="0" smtClean="0"/>
              <a:t>_perfil a elección, cadera totalmente de perfil.</a:t>
            </a:r>
          </a:p>
          <a:p>
            <a:r>
              <a:rPr lang="es-AR" sz="3200" dirty="0" smtClean="0"/>
              <a:t>_pierna frontal </a:t>
            </a:r>
            <a:r>
              <a:rPr lang="es-AR" sz="3200" dirty="0" err="1" smtClean="0"/>
              <a:t>semiflexionada</a:t>
            </a:r>
            <a:r>
              <a:rPr lang="es-AR" sz="3200" dirty="0" smtClean="0"/>
              <a:t>, altura del pie de apoyo.</a:t>
            </a:r>
          </a:p>
          <a:p>
            <a:r>
              <a:rPr lang="es-AR" sz="3200" dirty="0" smtClean="0"/>
              <a:t>_ambas manos tomadas, altura muñeca, codo flexionado, leve rotación de tronco</a:t>
            </a:r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Expansión de pecho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0" t="6564" r="16761" b="4820"/>
          <a:stretch/>
        </p:blipFill>
        <p:spPr>
          <a:xfrm>
            <a:off x="6012160" y="1412776"/>
            <a:ext cx="2391565" cy="51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5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100628"/>
            <a:ext cx="4469120" cy="5757372"/>
          </a:xfrm>
        </p:spPr>
        <p:txBody>
          <a:bodyPr>
            <a:noAutofit/>
          </a:bodyPr>
          <a:lstStyle/>
          <a:p>
            <a:r>
              <a:rPr lang="es-AR" sz="3200" dirty="0" smtClean="0"/>
              <a:t>_perfil a elección.</a:t>
            </a:r>
          </a:p>
          <a:p>
            <a:r>
              <a:rPr lang="es-AR" sz="3200" dirty="0" smtClean="0"/>
              <a:t>_Pie de atrás, levemente retrocedido.</a:t>
            </a:r>
          </a:p>
          <a:p>
            <a:r>
              <a:rPr lang="es-AR" sz="3200" dirty="0" smtClean="0"/>
              <a:t>_ambas manos tomadas por detrás del cuerpo, codo extendido.</a:t>
            </a:r>
          </a:p>
          <a:p>
            <a:r>
              <a:rPr lang="es-AR" sz="3200" dirty="0" smtClean="0"/>
              <a:t>_leve rotación de torso hacia el lado a mostrar.</a:t>
            </a:r>
          </a:p>
          <a:p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Extensión de tríceps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8" t="8000" r="20146" b="4411"/>
          <a:stretch/>
        </p:blipFill>
        <p:spPr>
          <a:xfrm>
            <a:off x="5812772" y="1484784"/>
            <a:ext cx="2416232" cy="51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0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100628"/>
            <a:ext cx="5040560" cy="5424716"/>
          </a:xfrm>
        </p:spPr>
        <p:txBody>
          <a:bodyPr>
            <a:noAutofit/>
          </a:bodyPr>
          <a:lstStyle/>
          <a:p>
            <a:r>
              <a:rPr lang="es-ES" sz="3200" dirty="0"/>
              <a:t>_de </a:t>
            </a:r>
            <a:r>
              <a:rPr lang="es-ES" sz="3200" dirty="0" smtClean="0"/>
              <a:t>espalda.</a:t>
            </a:r>
            <a:endParaRPr lang="es-ES" sz="3200" dirty="0"/>
          </a:p>
          <a:p>
            <a:r>
              <a:rPr lang="es-ES" sz="3200" dirty="0"/>
              <a:t>_pies juntos, levemente separados.</a:t>
            </a:r>
          </a:p>
          <a:p>
            <a:r>
              <a:rPr lang="es-ES" sz="3200" dirty="0"/>
              <a:t>_rodillas semiflexionadas.</a:t>
            </a:r>
          </a:p>
          <a:p>
            <a:r>
              <a:rPr lang="es-ES" sz="3200" dirty="0"/>
              <a:t>_ambas manos en la cintura.</a:t>
            </a:r>
          </a:p>
          <a:p>
            <a:r>
              <a:rPr lang="es-ES" sz="3200" dirty="0"/>
              <a:t>_llevando codos hacia </a:t>
            </a:r>
            <a:r>
              <a:rPr lang="es-ES" sz="3200" dirty="0" smtClean="0"/>
              <a:t>adelante</a:t>
            </a:r>
          </a:p>
          <a:p>
            <a:r>
              <a:rPr lang="es-ES" sz="3200" dirty="0" smtClean="0"/>
              <a:t>_levemente inclinado hacia atrás.</a:t>
            </a:r>
            <a:endParaRPr lang="es-ES" sz="3200" dirty="0"/>
          </a:p>
          <a:p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Expansión dorsal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2" t="6359" r="13067" b="6052"/>
          <a:stretch/>
        </p:blipFill>
        <p:spPr>
          <a:xfrm>
            <a:off x="5768985" y="1412776"/>
            <a:ext cx="2638808" cy="503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4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412776"/>
            <a:ext cx="4109080" cy="5352708"/>
          </a:xfrm>
        </p:spPr>
        <p:txBody>
          <a:bodyPr>
            <a:normAutofit/>
          </a:bodyPr>
          <a:lstStyle/>
          <a:p>
            <a:r>
              <a:rPr lang="es-ES" sz="3200" dirty="0"/>
              <a:t>_de </a:t>
            </a:r>
            <a:r>
              <a:rPr lang="es-ES" sz="3200" dirty="0" smtClean="0"/>
              <a:t>espalda.</a:t>
            </a:r>
            <a:endParaRPr lang="es-ES" sz="3200" dirty="0"/>
          </a:p>
          <a:p>
            <a:r>
              <a:rPr lang="es-ES" sz="3200" dirty="0"/>
              <a:t>_pies </a:t>
            </a:r>
            <a:r>
              <a:rPr lang="es-ES" sz="3200" dirty="0" smtClean="0"/>
              <a:t>asimétricos.</a:t>
            </a:r>
            <a:endParaRPr lang="es-ES" sz="3200" dirty="0"/>
          </a:p>
          <a:p>
            <a:r>
              <a:rPr lang="es-ES" sz="3200" dirty="0"/>
              <a:t>_codos elevados a 90°, manos hacia adentro y a los costados de la cabeza</a:t>
            </a:r>
            <a:r>
              <a:rPr lang="es-ES" sz="3200" dirty="0" smtClean="0"/>
              <a:t>.</a:t>
            </a:r>
          </a:p>
          <a:p>
            <a:r>
              <a:rPr lang="es-ES" sz="3200" dirty="0" smtClean="0"/>
              <a:t>_levemente inclinado hacia atrás.</a:t>
            </a:r>
            <a:endParaRPr lang="es-ES" sz="3200" dirty="0"/>
          </a:p>
          <a:p>
            <a:endParaRPr lang="es-ES" sz="2400" dirty="0"/>
          </a:p>
          <a:p>
            <a:endParaRPr lang="es-AR" sz="24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Doble bíceps de espalda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t="8205" r="11221" b="2769"/>
          <a:stretch/>
        </p:blipFill>
        <p:spPr>
          <a:xfrm>
            <a:off x="5529933" y="1412776"/>
            <a:ext cx="2952898" cy="496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6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466416"/>
            <a:ext cx="4541128" cy="4632628"/>
          </a:xfrm>
        </p:spPr>
        <p:txBody>
          <a:bodyPr>
            <a:normAutofit/>
          </a:bodyPr>
          <a:lstStyle/>
          <a:p>
            <a:r>
              <a:rPr lang="es-AR" sz="3200" dirty="0" smtClean="0"/>
              <a:t>_de frente.</a:t>
            </a:r>
          </a:p>
          <a:p>
            <a:r>
              <a:rPr lang="es-AR" sz="3200" dirty="0" smtClean="0"/>
              <a:t>_manos por detrás de la nuca.</a:t>
            </a:r>
          </a:p>
          <a:p>
            <a:r>
              <a:rPr lang="es-AR" sz="3200" dirty="0" smtClean="0"/>
              <a:t>_una pierna levemente adelantada.</a:t>
            </a:r>
          </a:p>
          <a:p>
            <a:r>
              <a:rPr lang="es-AR" sz="3200" dirty="0" smtClean="0"/>
              <a:t>_abdomen totalmente contraído.</a:t>
            </a:r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ABDOMINALES Y PIERNAS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5" t="5744" r="11221"/>
          <a:stretch/>
        </p:blipFill>
        <p:spPr>
          <a:xfrm>
            <a:off x="6012160" y="1447141"/>
            <a:ext cx="2508709" cy="507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1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475980"/>
            <a:ext cx="3821048" cy="5280700"/>
          </a:xfrm>
        </p:spPr>
        <p:txBody>
          <a:bodyPr>
            <a:normAutofit/>
          </a:bodyPr>
          <a:lstStyle/>
          <a:p>
            <a:r>
              <a:rPr lang="es-AR" sz="3200" dirty="0"/>
              <a:t>*</a:t>
            </a:r>
            <a:r>
              <a:rPr lang="es-AR" sz="3200" dirty="0" smtClean="0"/>
              <a:t>SOLO EN CLASSIC</a:t>
            </a:r>
          </a:p>
          <a:p>
            <a:r>
              <a:rPr lang="es-AR" sz="3200" dirty="0" smtClean="0"/>
              <a:t>_</a:t>
            </a:r>
            <a:r>
              <a:rPr lang="es-AR" sz="3200" dirty="0" err="1" smtClean="0"/>
              <a:t>simil</a:t>
            </a:r>
            <a:r>
              <a:rPr lang="es-AR" sz="3200" dirty="0" smtClean="0"/>
              <a:t> </a:t>
            </a:r>
            <a:r>
              <a:rPr lang="es-AR" sz="3200" dirty="0" err="1" smtClean="0"/>
              <a:t>abs</a:t>
            </a:r>
            <a:r>
              <a:rPr lang="es-AR" sz="3200" dirty="0" smtClean="0"/>
              <a:t>/piernas.</a:t>
            </a:r>
          </a:p>
          <a:p>
            <a:r>
              <a:rPr lang="es-AR" sz="3200" dirty="0" smtClean="0"/>
              <a:t>_ambos pies juntos.</a:t>
            </a:r>
          </a:p>
          <a:p>
            <a:r>
              <a:rPr lang="es-AR" sz="3200" dirty="0" smtClean="0"/>
              <a:t>_</a:t>
            </a:r>
            <a:r>
              <a:rPr lang="es-AR" sz="3200" dirty="0" err="1" smtClean="0"/>
              <a:t>vacio</a:t>
            </a:r>
            <a:r>
              <a:rPr lang="es-AR" sz="3200" dirty="0" smtClean="0"/>
              <a:t> abdominal, contracción del transverso abdominal.</a:t>
            </a:r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err="1" smtClean="0"/>
              <a:t>Vacio</a:t>
            </a:r>
            <a:r>
              <a:rPr lang="es-AR" sz="4000" dirty="0" smtClean="0"/>
              <a:t> abdominal «</a:t>
            </a:r>
            <a:r>
              <a:rPr lang="es-AR" sz="4000" dirty="0" err="1" smtClean="0"/>
              <a:t>vacum</a:t>
            </a:r>
            <a:r>
              <a:rPr lang="es-AR" sz="4000" dirty="0" smtClean="0"/>
              <a:t>»</a:t>
            </a:r>
            <a:endParaRPr lang="es-AR" sz="40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6666" r="24455" b="3590"/>
          <a:stretch/>
        </p:blipFill>
        <p:spPr>
          <a:xfrm>
            <a:off x="4860032" y="1475981"/>
            <a:ext cx="1895478" cy="511896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4" t="2462" r="24455"/>
          <a:stretch/>
        </p:blipFill>
        <p:spPr>
          <a:xfrm>
            <a:off x="6755510" y="1475980"/>
            <a:ext cx="1539456" cy="511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9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844824"/>
            <a:ext cx="3461008" cy="3579849"/>
          </a:xfrm>
        </p:spPr>
        <p:txBody>
          <a:bodyPr>
            <a:normAutofit lnSpcReduction="10000"/>
          </a:bodyPr>
          <a:lstStyle/>
          <a:p>
            <a:r>
              <a:rPr lang="es-AR" sz="3200" dirty="0" smtClean="0"/>
              <a:t>*solo en </a:t>
            </a:r>
            <a:r>
              <a:rPr lang="es-AR" sz="3200" dirty="0" err="1" smtClean="0"/>
              <a:t>classic</a:t>
            </a:r>
            <a:endParaRPr lang="es-AR" sz="3200" dirty="0" smtClean="0"/>
          </a:p>
          <a:p>
            <a:r>
              <a:rPr lang="es-AR" sz="3200" dirty="0" smtClean="0"/>
              <a:t>_pose libre a elección.</a:t>
            </a:r>
          </a:p>
          <a:p>
            <a:r>
              <a:rPr lang="es-AR" sz="3200" dirty="0" smtClean="0"/>
              <a:t>_pose clásica, fuera de las poses reglamentarias</a:t>
            </a:r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Pose clásica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9" b="2770"/>
          <a:stretch/>
        </p:blipFill>
        <p:spPr>
          <a:xfrm>
            <a:off x="5292080" y="1531558"/>
            <a:ext cx="3524312" cy="484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9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844824"/>
            <a:ext cx="3461008" cy="3579849"/>
          </a:xfrm>
        </p:spPr>
        <p:txBody>
          <a:bodyPr>
            <a:normAutofit lnSpcReduction="10000"/>
          </a:bodyPr>
          <a:lstStyle/>
          <a:p>
            <a:r>
              <a:rPr lang="es-AR" sz="3200" dirty="0" smtClean="0"/>
              <a:t>*solo en </a:t>
            </a:r>
            <a:r>
              <a:rPr lang="es-AR" sz="3200" dirty="0" err="1" smtClean="0"/>
              <a:t>classic</a:t>
            </a:r>
            <a:endParaRPr lang="es-AR" sz="3200" dirty="0" smtClean="0"/>
          </a:p>
          <a:p>
            <a:r>
              <a:rPr lang="es-AR" sz="3200" dirty="0" smtClean="0"/>
              <a:t>_pose libre a elección.</a:t>
            </a:r>
          </a:p>
          <a:p>
            <a:r>
              <a:rPr lang="es-AR" sz="3200" dirty="0" smtClean="0"/>
              <a:t>_pose clásica, fuera de las poses reglamentarias</a:t>
            </a:r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Pose clásica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9" b="2770"/>
          <a:stretch/>
        </p:blipFill>
        <p:spPr>
          <a:xfrm>
            <a:off x="5292080" y="1531558"/>
            <a:ext cx="3524312" cy="484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9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340768"/>
            <a:ext cx="4680520" cy="5400600"/>
          </a:xfrm>
        </p:spPr>
        <p:txBody>
          <a:bodyPr>
            <a:normAutofit/>
          </a:bodyPr>
          <a:lstStyle/>
          <a:p>
            <a:r>
              <a:rPr lang="es-ES" sz="3200" dirty="0"/>
              <a:t>_cuarto de </a:t>
            </a:r>
            <a:r>
              <a:rPr lang="es-ES" sz="3200" dirty="0" smtClean="0"/>
              <a:t>rotación a la derecha</a:t>
            </a:r>
            <a:endParaRPr lang="es-ES" sz="3200" dirty="0"/>
          </a:p>
          <a:p>
            <a:r>
              <a:rPr lang="es-ES" sz="3200" dirty="0"/>
              <a:t>_pies juntos, rodillas extendidas.</a:t>
            </a:r>
          </a:p>
          <a:p>
            <a:r>
              <a:rPr lang="es-ES" sz="3200" dirty="0"/>
              <a:t>_brazo der. </a:t>
            </a:r>
            <a:r>
              <a:rPr lang="es-ES" sz="3200" dirty="0" err="1"/>
              <a:t>Semiflex</a:t>
            </a:r>
            <a:r>
              <a:rPr lang="es-ES" sz="3200" dirty="0"/>
              <a:t>. Por delante, izq. Hacia atrás también </a:t>
            </a:r>
            <a:r>
              <a:rPr lang="es-ES" sz="3200" dirty="0" err="1"/>
              <a:t>semi</a:t>
            </a:r>
            <a:r>
              <a:rPr lang="es-ES" sz="3200" dirty="0"/>
              <a:t> </a:t>
            </a:r>
            <a:r>
              <a:rPr lang="es-ES" sz="3200" dirty="0" err="1"/>
              <a:t>flex</a:t>
            </a:r>
            <a:r>
              <a:rPr lang="es-ES" sz="3200" dirty="0"/>
              <a:t>.</a:t>
            </a:r>
          </a:p>
          <a:p>
            <a:r>
              <a:rPr lang="es-ES" sz="3200" dirty="0"/>
              <a:t>_postura erguida.</a:t>
            </a:r>
          </a:p>
          <a:p>
            <a:r>
              <a:rPr lang="es-ES" sz="3200" dirty="0"/>
              <a:t>_vista a ¨la nuca del próximo competidor¨</a:t>
            </a:r>
          </a:p>
          <a:p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Poses de simetría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t="8204" r="13388" b="6667"/>
          <a:stretch/>
        </p:blipFill>
        <p:spPr>
          <a:xfrm>
            <a:off x="5724128" y="1628800"/>
            <a:ext cx="2627465" cy="469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0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95536" y="1340768"/>
            <a:ext cx="8280920" cy="5328591"/>
          </a:xfrm>
        </p:spPr>
        <p:txBody>
          <a:bodyPr>
            <a:normAutofit/>
          </a:bodyPr>
          <a:lstStyle/>
          <a:p>
            <a:r>
              <a:rPr lang="es-ES" b="1" dirty="0"/>
              <a:t>La simetría se refiere no solo al equilibrio de la dimensión de estos elementos, sino también al nivel de definición y detalle. La estructura es importante. La musculatura sin una buena estructura que la sostenga no gana. Es un equilibrio entre ambas.</a:t>
            </a:r>
          </a:p>
          <a:p>
            <a:endParaRPr lang="es-ES" b="1" dirty="0"/>
          </a:p>
          <a:p>
            <a:r>
              <a:rPr lang="es-ES" b="1" dirty="0"/>
              <a:t>El peso de la nota es de 1/3 del total de las 3 notas (Simetría + Muscularidad + Condición). El atleta con mejor nota tendrá la puntación de 1, e iremos aumentando la puntuación hasta llegar al atleta que presente una simetría menos favorable, teniendo en cuenta lo mencionado anteriormente</a:t>
            </a:r>
            <a:r>
              <a:rPr lang="es-ES" dirty="0"/>
              <a:t>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8091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8"/>
            <a:ext cx="3605024" cy="4776644"/>
          </a:xfrm>
        </p:spPr>
        <p:txBody>
          <a:bodyPr>
            <a:normAutofit/>
          </a:bodyPr>
          <a:lstStyle/>
          <a:p>
            <a:r>
              <a:rPr lang="es-AR" sz="3200" dirty="0"/>
              <a:t>_de espalda.</a:t>
            </a:r>
          </a:p>
          <a:p>
            <a:r>
              <a:rPr lang="es-AR" sz="3200" dirty="0"/>
              <a:t>_pies </a:t>
            </a:r>
            <a:r>
              <a:rPr lang="es-AR" sz="3200" dirty="0" smtClean="0"/>
              <a:t>levemente separados, </a:t>
            </a:r>
            <a:r>
              <a:rPr lang="es-AR" sz="3200" dirty="0"/>
              <a:t>rodillas totalmente extendidas.</a:t>
            </a:r>
          </a:p>
          <a:p>
            <a:r>
              <a:rPr lang="es-AR" sz="3200" dirty="0"/>
              <a:t>_expansión de dorsal, postura erguida.</a:t>
            </a:r>
          </a:p>
          <a:p>
            <a:endParaRPr lang="es-AR" sz="32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1" t="8756" r="8462"/>
          <a:stretch/>
        </p:blipFill>
        <p:spPr>
          <a:xfrm>
            <a:off x="4572000" y="1456126"/>
            <a:ext cx="4378884" cy="333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836712"/>
            <a:ext cx="4032448" cy="5904656"/>
          </a:xfrm>
        </p:spPr>
        <p:txBody>
          <a:bodyPr>
            <a:normAutofit lnSpcReduction="10000"/>
          </a:bodyPr>
          <a:lstStyle/>
          <a:p>
            <a:r>
              <a:rPr lang="es-ES" sz="3200" dirty="0"/>
              <a:t>_cuarto de rotación a la derecha</a:t>
            </a:r>
          </a:p>
          <a:p>
            <a:r>
              <a:rPr lang="es-ES" sz="3200" dirty="0"/>
              <a:t>_pies juntos, rodillas extendidas.</a:t>
            </a:r>
          </a:p>
          <a:p>
            <a:r>
              <a:rPr lang="es-ES" sz="3200" dirty="0"/>
              <a:t>_brazo </a:t>
            </a:r>
            <a:r>
              <a:rPr lang="es-ES" sz="3200" dirty="0" smtClean="0"/>
              <a:t>izq. </a:t>
            </a:r>
            <a:r>
              <a:rPr lang="es-ES" sz="3200" dirty="0" err="1"/>
              <a:t>Semiflex</a:t>
            </a:r>
            <a:r>
              <a:rPr lang="es-ES" sz="3200" dirty="0"/>
              <a:t>. Por delante, </a:t>
            </a:r>
            <a:r>
              <a:rPr lang="es-ES" sz="3200" dirty="0" smtClean="0"/>
              <a:t>der. </a:t>
            </a:r>
            <a:r>
              <a:rPr lang="es-ES" sz="3200" dirty="0"/>
              <a:t>Hacia atrás también </a:t>
            </a:r>
            <a:r>
              <a:rPr lang="es-ES" sz="3200" dirty="0" err="1"/>
              <a:t>semi</a:t>
            </a:r>
            <a:r>
              <a:rPr lang="es-ES" sz="3200" dirty="0"/>
              <a:t> </a:t>
            </a:r>
            <a:r>
              <a:rPr lang="es-ES" sz="3200" dirty="0" err="1"/>
              <a:t>flex</a:t>
            </a:r>
            <a:r>
              <a:rPr lang="es-ES" sz="3200" dirty="0"/>
              <a:t>.</a:t>
            </a:r>
          </a:p>
          <a:p>
            <a:r>
              <a:rPr lang="es-ES" sz="3200" dirty="0"/>
              <a:t>_postura erguida.</a:t>
            </a:r>
          </a:p>
          <a:p>
            <a:r>
              <a:rPr lang="es-ES" sz="3200" dirty="0"/>
              <a:t>_vista a ¨la nuca del próximo competidor¨</a:t>
            </a:r>
          </a:p>
          <a:p>
            <a:endParaRPr lang="es-AR" sz="32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19831" r="6923" b="8639"/>
          <a:stretch/>
        </p:blipFill>
        <p:spPr>
          <a:xfrm>
            <a:off x="4427984" y="1988840"/>
            <a:ext cx="4484491" cy="259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1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124744"/>
            <a:ext cx="3389000" cy="5280700"/>
          </a:xfrm>
        </p:spPr>
        <p:txBody>
          <a:bodyPr>
            <a:normAutofit/>
          </a:bodyPr>
          <a:lstStyle/>
          <a:p>
            <a:r>
              <a:rPr lang="es-AR" sz="3200" dirty="0"/>
              <a:t>_de espalda.</a:t>
            </a:r>
          </a:p>
          <a:p>
            <a:r>
              <a:rPr lang="es-AR" sz="3200" dirty="0"/>
              <a:t>_pies levemente separados, rodillas totalmente extendidas.</a:t>
            </a:r>
          </a:p>
          <a:p>
            <a:r>
              <a:rPr lang="es-AR" sz="3200" dirty="0"/>
              <a:t>_expansión de dorsal, postura erguida.</a:t>
            </a:r>
          </a:p>
          <a:p>
            <a:endParaRPr lang="es-AR" sz="32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1" r="6768"/>
          <a:stretch/>
        </p:blipFill>
        <p:spPr>
          <a:xfrm>
            <a:off x="4067944" y="1340768"/>
            <a:ext cx="4929241" cy="391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6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41" y="2674938"/>
            <a:ext cx="5167056" cy="3451225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FITNESS FEMENINO Y MASCULINO</a:t>
            </a:r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190563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111650"/>
            <a:ext cx="4181088" cy="5496724"/>
          </a:xfrm>
        </p:spPr>
        <p:txBody>
          <a:bodyPr>
            <a:normAutofit/>
          </a:bodyPr>
          <a:lstStyle/>
          <a:p>
            <a:r>
              <a:rPr lang="es-AR" sz="3200" dirty="0" smtClean="0"/>
              <a:t>_cuarto de rotación</a:t>
            </a:r>
          </a:p>
          <a:p>
            <a:r>
              <a:rPr lang="es-AR" sz="3200" dirty="0" smtClean="0"/>
              <a:t>_pies juntos, rodillas extendidas.</a:t>
            </a:r>
          </a:p>
          <a:p>
            <a:r>
              <a:rPr lang="es-AR" sz="3200" dirty="0" smtClean="0"/>
              <a:t>_brazo der. </a:t>
            </a:r>
            <a:r>
              <a:rPr lang="es-AR" sz="3200" dirty="0" err="1" smtClean="0"/>
              <a:t>Semiflex</a:t>
            </a:r>
            <a:r>
              <a:rPr lang="es-AR" sz="3200" dirty="0" smtClean="0"/>
              <a:t>. Por delante, izq. Hacia atrás también </a:t>
            </a:r>
            <a:r>
              <a:rPr lang="es-AR" sz="3200" dirty="0" err="1" smtClean="0"/>
              <a:t>semi</a:t>
            </a:r>
            <a:r>
              <a:rPr lang="es-AR" sz="3200" dirty="0" smtClean="0"/>
              <a:t> </a:t>
            </a:r>
            <a:r>
              <a:rPr lang="es-AR" sz="3200" dirty="0" err="1" smtClean="0"/>
              <a:t>flex</a:t>
            </a:r>
            <a:r>
              <a:rPr lang="es-AR" sz="3200" dirty="0" smtClean="0"/>
              <a:t>.</a:t>
            </a:r>
          </a:p>
          <a:p>
            <a:r>
              <a:rPr lang="es-AR" sz="3200" dirty="0" smtClean="0"/>
              <a:t>_postura erguida.</a:t>
            </a:r>
          </a:p>
          <a:p>
            <a:r>
              <a:rPr lang="es-AR" sz="3200" dirty="0" smtClean="0"/>
              <a:t>_vista a ¨la nuca del próximo competidor¨</a:t>
            </a:r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332656"/>
            <a:ext cx="7520940" cy="548640"/>
          </a:xfrm>
        </p:spPr>
        <p:txBody>
          <a:bodyPr>
            <a:normAutofit fontScale="90000"/>
          </a:bodyPr>
          <a:lstStyle/>
          <a:p>
            <a:r>
              <a:rPr lang="es-AR" sz="4000" dirty="0" smtClean="0"/>
              <a:t>¼ giro a la derecha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50" y="1124744"/>
            <a:ext cx="4145352" cy="279855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0" y="3923294"/>
            <a:ext cx="4157970" cy="277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3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450582"/>
            <a:ext cx="3461008" cy="5208692"/>
          </a:xfrm>
        </p:spPr>
        <p:txBody>
          <a:bodyPr>
            <a:normAutofit/>
          </a:bodyPr>
          <a:lstStyle/>
          <a:p>
            <a:r>
              <a:rPr lang="es-AR" sz="3200" dirty="0" smtClean="0"/>
              <a:t>_de espalda.</a:t>
            </a:r>
          </a:p>
          <a:p>
            <a:r>
              <a:rPr lang="es-AR" sz="3200" dirty="0" smtClean="0"/>
              <a:t>_pies juntos, rodillas totalmente extendidas.</a:t>
            </a:r>
          </a:p>
          <a:p>
            <a:r>
              <a:rPr lang="es-AR" sz="3200" dirty="0" smtClean="0"/>
              <a:t>_expansión de dorsal, postura erguida.</a:t>
            </a:r>
          </a:p>
          <a:p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¼ de giro de espalda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4829"/>
            <a:ext cx="4132098" cy="2720723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7"/>
          <a:stretch/>
        </p:blipFill>
        <p:spPr>
          <a:xfrm>
            <a:off x="4572000" y="4275552"/>
            <a:ext cx="4104456" cy="251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5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318456"/>
            <a:ext cx="4032448" cy="5373215"/>
          </a:xfrm>
        </p:spPr>
        <p:txBody>
          <a:bodyPr>
            <a:normAutofit fontScale="92500" lnSpcReduction="10000"/>
          </a:bodyPr>
          <a:lstStyle/>
          <a:p>
            <a:r>
              <a:rPr lang="es-ES" sz="3200" dirty="0"/>
              <a:t>_cuarto de rotación a la derecha</a:t>
            </a:r>
          </a:p>
          <a:p>
            <a:r>
              <a:rPr lang="es-ES" sz="3200" dirty="0"/>
              <a:t>_pies juntos, rodillas extendidas.</a:t>
            </a:r>
          </a:p>
          <a:p>
            <a:r>
              <a:rPr lang="es-ES" sz="3200" dirty="0"/>
              <a:t>_brazo </a:t>
            </a:r>
            <a:r>
              <a:rPr lang="es-ES" sz="3200" dirty="0" smtClean="0"/>
              <a:t>izq. </a:t>
            </a:r>
            <a:r>
              <a:rPr lang="es-ES" sz="3200" dirty="0" err="1"/>
              <a:t>Semiflex</a:t>
            </a:r>
            <a:r>
              <a:rPr lang="es-ES" sz="3200" dirty="0"/>
              <a:t>. Por delante, </a:t>
            </a:r>
            <a:r>
              <a:rPr lang="es-ES" sz="3200" dirty="0" smtClean="0"/>
              <a:t>der. </a:t>
            </a:r>
            <a:r>
              <a:rPr lang="es-ES" sz="3200" dirty="0"/>
              <a:t>Hacia atrás también </a:t>
            </a:r>
            <a:r>
              <a:rPr lang="es-ES" sz="3200" dirty="0" err="1"/>
              <a:t>semi</a:t>
            </a:r>
            <a:r>
              <a:rPr lang="es-ES" sz="3200" dirty="0"/>
              <a:t> </a:t>
            </a:r>
            <a:r>
              <a:rPr lang="es-ES" sz="3200" dirty="0" err="1"/>
              <a:t>flex</a:t>
            </a:r>
            <a:r>
              <a:rPr lang="es-ES" sz="3200" dirty="0"/>
              <a:t>.</a:t>
            </a:r>
          </a:p>
          <a:p>
            <a:r>
              <a:rPr lang="es-ES" sz="3200" dirty="0"/>
              <a:t>_postura erguida.</a:t>
            </a:r>
          </a:p>
          <a:p>
            <a:r>
              <a:rPr lang="es-ES" sz="3200" dirty="0"/>
              <a:t>_vista a ¨la nuca del próximo competidor¨</a:t>
            </a:r>
          </a:p>
          <a:p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¼ giro a la izquierda</a:t>
            </a:r>
            <a:endParaRPr lang="es-AR" sz="4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" r="4462"/>
          <a:stretch/>
        </p:blipFill>
        <p:spPr>
          <a:xfrm>
            <a:off x="5004049" y="1289811"/>
            <a:ext cx="3600400" cy="271525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9" b="29191"/>
          <a:stretch/>
        </p:blipFill>
        <p:spPr bwMode="auto">
          <a:xfrm>
            <a:off x="4957122" y="4221088"/>
            <a:ext cx="3728631" cy="234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90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67544" y="1292324"/>
            <a:ext cx="3316992" cy="5352708"/>
          </a:xfrm>
        </p:spPr>
        <p:txBody>
          <a:bodyPr>
            <a:normAutofit/>
          </a:bodyPr>
          <a:lstStyle/>
          <a:p>
            <a:r>
              <a:rPr lang="es-AR" sz="3200" dirty="0"/>
              <a:t>_de espalda.</a:t>
            </a:r>
          </a:p>
          <a:p>
            <a:r>
              <a:rPr lang="es-AR" sz="3200" dirty="0"/>
              <a:t>_pies juntos, rodillas totalmente extendidas.</a:t>
            </a:r>
          </a:p>
          <a:p>
            <a:r>
              <a:rPr lang="es-AR" sz="3200" dirty="0"/>
              <a:t>_expansión de dorsal, postura erguida.</a:t>
            </a:r>
          </a:p>
          <a:p>
            <a:endParaRPr lang="es-AR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¼ de giro de frente</a:t>
            </a:r>
            <a:endParaRPr lang="es-AR" sz="40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31" y="1273049"/>
            <a:ext cx="3881014" cy="2576607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36792" r="3322" b="28410"/>
          <a:stretch/>
        </p:blipFill>
        <p:spPr>
          <a:xfrm>
            <a:off x="4758931" y="3870719"/>
            <a:ext cx="3888432" cy="258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5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6" b="7731"/>
          <a:stretch/>
        </p:blipFill>
        <p:spPr>
          <a:xfrm>
            <a:off x="1619672" y="1412776"/>
            <a:ext cx="6175095" cy="2409526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Saber elegir la categoría</a:t>
            </a:r>
            <a:endParaRPr lang="es-AR" sz="40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7" t="30896" r="15836" b="13928"/>
          <a:stretch/>
        </p:blipFill>
        <p:spPr>
          <a:xfrm>
            <a:off x="2320119" y="3973458"/>
            <a:ext cx="4899548" cy="27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5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1530" y="116632"/>
            <a:ext cx="7520940" cy="2559184"/>
          </a:xfrm>
        </p:spPr>
        <p:txBody>
          <a:bodyPr>
            <a:normAutofit fontScale="90000"/>
          </a:bodyPr>
          <a:lstStyle/>
          <a:p>
            <a:pPr algn="ctr"/>
            <a:r>
              <a:rPr lang="es-AR" sz="9600" b="1" i="1" dirty="0" smtClean="0">
                <a:solidFill>
                  <a:schemeClr val="tx1"/>
                </a:solidFill>
              </a:rPr>
              <a:t>SOMOS FINDA!!!</a:t>
            </a:r>
            <a:endParaRPr lang="es-AR" sz="9600" b="1" i="1" dirty="0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81" y="2492896"/>
            <a:ext cx="381000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5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95537" y="2132856"/>
            <a:ext cx="5328592" cy="4026760"/>
          </a:xfrm>
        </p:spPr>
        <p:txBody>
          <a:bodyPr>
            <a:normAutofit/>
          </a:bodyPr>
          <a:lstStyle/>
          <a:p>
            <a:r>
              <a:rPr lang="es-ES" b="1" dirty="0"/>
              <a:t>Se valora el tamaño de los músculos, bombeo e inserciones. A mayor tamaño y formas musculares, mejor puntuación. La </a:t>
            </a:r>
            <a:r>
              <a:rPr lang="es-ES" b="1" dirty="0" err="1"/>
              <a:t>muscularidad</a:t>
            </a:r>
            <a:r>
              <a:rPr lang="es-ES" b="1" dirty="0"/>
              <a:t> está determinada, en parte, por el grado de desarrollo en relación con el tamaño de la estructura muscular. También se puntúa en este apartado la definición, cortes y vascularidad del atleta.</a:t>
            </a:r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 smtClean="0"/>
              <a:t>muscularidad</a:t>
            </a:r>
            <a:endParaRPr lang="es-AR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7" t="6169" r="12378" b="4876"/>
          <a:stretch/>
        </p:blipFill>
        <p:spPr>
          <a:xfrm>
            <a:off x="6588224" y="1916832"/>
            <a:ext cx="2146529" cy="44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8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872067" y="1700808"/>
            <a:ext cx="7516357" cy="4968552"/>
          </a:xfrm>
        </p:spPr>
        <p:txBody>
          <a:bodyPr>
            <a:normAutofit/>
          </a:bodyPr>
          <a:lstStyle/>
          <a:p>
            <a:r>
              <a:rPr lang="es-ES" b="1" dirty="0"/>
              <a:t>La puntuación sigue el mismo criterio escalonado del apartado anterior, es decir, la máxima puntuación tendrá la nota de un 1 a la atleta que presente mejor Muscularidad e iremos añadiendo +1 a las competidores hasta llegar al peor clasificado en este apartado. Si, por ejemplo, hay 10 atletas, la puntuación irá de 1 a 10.</a:t>
            </a:r>
          </a:p>
          <a:p>
            <a:endParaRPr lang="es-ES" b="1" dirty="0"/>
          </a:p>
          <a:p>
            <a:r>
              <a:rPr lang="es-ES" b="1" dirty="0"/>
              <a:t>El peso de la nota es de 1/3 del total de las 3 notas (Condición + Muscularidad + Condición)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44344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872067" y="1412776"/>
            <a:ext cx="4203989" cy="5328592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Aspecto absolutamente clave para el propio competidor. De nada sirve tener unas proporciones perfectas y una </a:t>
            </a:r>
            <a:r>
              <a:rPr lang="es-ES" b="1" dirty="0" err="1"/>
              <a:t>muscularidad</a:t>
            </a:r>
            <a:r>
              <a:rPr lang="es-ES" b="1" dirty="0"/>
              <a:t> enorme si no somos capaces de mostrarla como es debido. Los jueces valoramos la habilidad posando, tono de piel, elección del bañador, actitud sobre el escenario y capacidad competitiva. Son parte de los criterios de evaluación en </a:t>
            </a:r>
            <a:r>
              <a:rPr lang="es-ES" b="1" dirty="0" err="1"/>
              <a:t>bodybuilding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condición</a:t>
            </a:r>
            <a:endParaRPr lang="es-AR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t="5970" r="12975"/>
          <a:stretch/>
        </p:blipFill>
        <p:spPr>
          <a:xfrm>
            <a:off x="6156176" y="1440108"/>
            <a:ext cx="2101957" cy="49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9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79380</TotalTime>
  <Words>2235</Words>
  <Application>Microsoft Office PowerPoint</Application>
  <PresentationFormat>Presentación en pantalla (4:3)</PresentationFormat>
  <Paragraphs>298</Paragraphs>
  <Slides>69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69</vt:i4>
      </vt:variant>
    </vt:vector>
  </HeadingPairs>
  <TitlesOfParts>
    <vt:vector size="70" baseType="lpstr">
      <vt:lpstr>Forma de onda</vt:lpstr>
      <vt:lpstr>SEMINARIO JUZGAMENTO Y POSES FINDA 2023</vt:lpstr>
      <vt:lpstr>1ra parte: teoría de juzgamiento</vt:lpstr>
      <vt:lpstr>Rol del juez</vt:lpstr>
      <vt:lpstr>Que debo juzgar</vt:lpstr>
      <vt:lpstr>simetria</vt:lpstr>
      <vt:lpstr>Presentación de PowerPoint</vt:lpstr>
      <vt:lpstr>muscularidad</vt:lpstr>
      <vt:lpstr>Presentación de PowerPoint</vt:lpstr>
      <vt:lpstr>condición</vt:lpstr>
      <vt:lpstr>Presentación de PowerPoint</vt:lpstr>
      <vt:lpstr>Si hay empate??</vt:lpstr>
      <vt:lpstr>Presentación de PowerPoint</vt:lpstr>
      <vt:lpstr>Ejemplo de PLANILLA DE JUECES</vt:lpstr>
      <vt:lpstr>ESTADISTICAS</vt:lpstr>
      <vt:lpstr>Ejemplo de planilla estadística</vt:lpstr>
      <vt:lpstr>Tabla de estadísticas</vt:lpstr>
      <vt:lpstr>CUALES SON LAS CATEGORIAS FINDA?</vt:lpstr>
      <vt:lpstr>BIKINI FITNESS </vt:lpstr>
      <vt:lpstr>reglamento</vt:lpstr>
      <vt:lpstr>WELLNESS</vt:lpstr>
      <vt:lpstr>reglamento</vt:lpstr>
      <vt:lpstr>Comparativa bikini/wellness</vt:lpstr>
      <vt:lpstr>Fisicoculturismo</vt:lpstr>
      <vt:lpstr>reglamento</vt:lpstr>
      <vt:lpstr>Relación talla/peso</vt:lpstr>
      <vt:lpstr>FITNESS ATHLETIC</vt:lpstr>
      <vt:lpstr>Reglamento:</vt:lpstr>
      <vt:lpstr>FITNESS ATHLETIC</vt:lpstr>
      <vt:lpstr>Reglamento:</vt:lpstr>
      <vt:lpstr>Mens fitness</vt:lpstr>
      <vt:lpstr>reglamento</vt:lpstr>
      <vt:lpstr>INVITADAS: PUEDEN ESTAR O NO</vt:lpstr>
      <vt:lpstr>FITMODEL MASC. Y FEM.</vt:lpstr>
      <vt:lpstr>Fitness pareja</vt:lpstr>
      <vt:lpstr>FITNESS ARTISTICO INFANTIL </vt:lpstr>
      <vt:lpstr>2da parte: POSES REGLAMENTARIAS</vt:lpstr>
      <vt:lpstr>MENS PHYSIQUE Y FITMODEL</vt:lpstr>
      <vt:lpstr>¼ de giro derecho</vt:lpstr>
      <vt:lpstr>¼ de giro de espalda</vt:lpstr>
      <vt:lpstr>¼ de giro izquierda</vt:lpstr>
      <vt:lpstr>¼ de giro de frente</vt:lpstr>
      <vt:lpstr>BIKINI, WELLNESS, fit model</vt:lpstr>
      <vt:lpstr>¼ de giro a la derecha</vt:lpstr>
      <vt:lpstr>¼ de giro de espalda</vt:lpstr>
      <vt:lpstr>¼ de giro a la izquierda</vt:lpstr>
      <vt:lpstr>¼ de giro de frente</vt:lpstr>
      <vt:lpstr>FISICOCULTURISMO Y CLASSIC</vt:lpstr>
      <vt:lpstr>POSES:</vt:lpstr>
      <vt:lpstr>Expansión dorsal de frente</vt:lpstr>
      <vt:lpstr>Doble bíceps de frente</vt:lpstr>
      <vt:lpstr>Expansión de pecho</vt:lpstr>
      <vt:lpstr>Extensión de tríceps</vt:lpstr>
      <vt:lpstr>Expansión dorsal</vt:lpstr>
      <vt:lpstr>Doble bíceps de espalda</vt:lpstr>
      <vt:lpstr>ABDOMINALES Y PIERNAS</vt:lpstr>
      <vt:lpstr>Vacio abdominal «vacum»</vt:lpstr>
      <vt:lpstr>Pose clásica</vt:lpstr>
      <vt:lpstr>Pose clásica</vt:lpstr>
      <vt:lpstr>Poses de simetría</vt:lpstr>
      <vt:lpstr>Presentación de PowerPoint</vt:lpstr>
      <vt:lpstr>Presentación de PowerPoint</vt:lpstr>
      <vt:lpstr>Presentación de PowerPoint</vt:lpstr>
      <vt:lpstr>FITNESS FEMENINO Y MASCULINO</vt:lpstr>
      <vt:lpstr>¼ giro a la derecha</vt:lpstr>
      <vt:lpstr>¼ de giro de espalda</vt:lpstr>
      <vt:lpstr>¼ giro a la izquierda</vt:lpstr>
      <vt:lpstr>¼ de giro de frente</vt:lpstr>
      <vt:lpstr>Saber elegir la categoría</vt:lpstr>
      <vt:lpstr>SOMOS FINDA!!!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ozores</dc:creator>
  <cp:lastModifiedBy>francisco ozores</cp:lastModifiedBy>
  <cp:revision>74</cp:revision>
  <dcterms:created xsi:type="dcterms:W3CDTF">2022-08-26T02:16:10Z</dcterms:created>
  <dcterms:modified xsi:type="dcterms:W3CDTF">2023-08-02T13:50:20Z</dcterms:modified>
</cp:coreProperties>
</file>